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MOV" ContentType="video/quicktime"/>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0"/>
  </p:notesMasterIdLst>
  <p:handoutMasterIdLst>
    <p:handoutMasterId r:id="rId41"/>
  </p:handoutMasterIdLst>
  <p:sldIdLst>
    <p:sldId id="257" r:id="rId2"/>
    <p:sldId id="285" r:id="rId3"/>
    <p:sldId id="262" r:id="rId4"/>
    <p:sldId id="263" r:id="rId5"/>
    <p:sldId id="264" r:id="rId6"/>
    <p:sldId id="286" r:id="rId7"/>
    <p:sldId id="265" r:id="rId8"/>
    <p:sldId id="266" r:id="rId9"/>
    <p:sldId id="267" r:id="rId10"/>
    <p:sldId id="268" r:id="rId11"/>
    <p:sldId id="299" r:id="rId12"/>
    <p:sldId id="270" r:id="rId13"/>
    <p:sldId id="271" r:id="rId14"/>
    <p:sldId id="272" r:id="rId15"/>
    <p:sldId id="273" r:id="rId16"/>
    <p:sldId id="274" r:id="rId17"/>
    <p:sldId id="275" r:id="rId18"/>
    <p:sldId id="276" r:id="rId19"/>
    <p:sldId id="277" r:id="rId20"/>
    <p:sldId id="278" r:id="rId21"/>
    <p:sldId id="280" r:id="rId22"/>
    <p:sldId id="287" r:id="rId23"/>
    <p:sldId id="288" r:id="rId24"/>
    <p:sldId id="289" r:id="rId25"/>
    <p:sldId id="290" r:id="rId26"/>
    <p:sldId id="291" r:id="rId27"/>
    <p:sldId id="281" r:id="rId28"/>
    <p:sldId id="282" r:id="rId29"/>
    <p:sldId id="292" r:id="rId30"/>
    <p:sldId id="283" r:id="rId31"/>
    <p:sldId id="284" r:id="rId32"/>
    <p:sldId id="260" r:id="rId33"/>
    <p:sldId id="293" r:id="rId34"/>
    <p:sldId id="294" r:id="rId35"/>
    <p:sldId id="295" r:id="rId36"/>
    <p:sldId id="296" r:id="rId37"/>
    <p:sldId id="297" r:id="rId38"/>
    <p:sldId id="298" r:id="rId3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D0C3"/>
    <a:srgbClr val="DB2B07"/>
    <a:srgbClr val="FFC429"/>
    <a:srgbClr val="E5E5E5"/>
    <a:srgbClr val="D9B222"/>
    <a:srgbClr val="0C1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2" autoAdjust="0"/>
    <p:restoredTop sz="99370" autoAdjust="0"/>
  </p:normalViewPr>
  <p:slideViewPr>
    <p:cSldViewPr>
      <p:cViewPr varScale="1">
        <p:scale>
          <a:sx n="72" d="100"/>
          <a:sy n="72" d="100"/>
        </p:scale>
        <p:origin x="129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hiago\iypt\exceis\grafico_molhado.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molhado-e-escuro.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Thiago\iypt\exceis\molhado-e-escuro.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molhado-e-escuro.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molhado-e-escuro.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molhado-e-escuro.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Thiago\iypt\exceis\molhado-e-escuro.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molhado-e-escuro.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Sheet1!$C$78</c:f>
              <c:strCache>
                <c:ptCount val="1"/>
                <c:pt idx="0">
                  <c:v>s/ água</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Sheet1!$D$78:$I$78</c:f>
              <c:numCache>
                <c:formatCode>General</c:formatCode>
                <c:ptCount val="6"/>
                <c:pt idx="0">
                  <c:v>0.14560000000000001</c:v>
                </c:pt>
                <c:pt idx="1">
                  <c:v>0.25480000000000003</c:v>
                </c:pt>
                <c:pt idx="2">
                  <c:v>7.2450000000000001E-2</c:v>
                </c:pt>
                <c:pt idx="3">
                  <c:v>0.20351</c:v>
                </c:pt>
                <c:pt idx="4">
                  <c:v>0.14346999999999999</c:v>
                </c:pt>
                <c:pt idx="5">
                  <c:v>0.44624999999999998</c:v>
                </c:pt>
              </c:numCache>
            </c:numRef>
          </c:val>
        </c:ser>
        <c:ser>
          <c:idx val="1"/>
          <c:order val="1"/>
          <c:tx>
            <c:strRef>
              <c:f>Sheet1!$C$79</c:f>
              <c:strCache>
                <c:ptCount val="1"/>
                <c:pt idx="0">
                  <c:v>1.0mL</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Sheet1!$D$79:$I$79</c:f>
              <c:numCache>
                <c:formatCode>General</c:formatCode>
                <c:ptCount val="6"/>
                <c:pt idx="0">
                  <c:v>0.29455999999999999</c:v>
                </c:pt>
                <c:pt idx="1">
                  <c:v>0.35321999999999998</c:v>
                </c:pt>
                <c:pt idx="2">
                  <c:v>0.29633999999999999</c:v>
                </c:pt>
                <c:pt idx="3">
                  <c:v>0.32761000000000001</c:v>
                </c:pt>
                <c:pt idx="4">
                  <c:v>0.31802000000000002</c:v>
                </c:pt>
                <c:pt idx="5">
                  <c:v>0.47109000000000001</c:v>
                </c:pt>
              </c:numCache>
            </c:numRef>
          </c:val>
        </c:ser>
        <c:ser>
          <c:idx val="2"/>
          <c:order val="2"/>
          <c:tx>
            <c:strRef>
              <c:f>Sheet1!$C$80</c:f>
              <c:strCache>
                <c:ptCount val="1"/>
                <c:pt idx="0">
                  <c:v>2.5mL</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Sheet1!$D$80:$I$80</c:f>
              <c:numCache>
                <c:formatCode>General</c:formatCode>
                <c:ptCount val="6"/>
                <c:pt idx="0">
                  <c:v>0.41728999999999999</c:v>
                </c:pt>
                <c:pt idx="1">
                  <c:v>0.43472</c:v>
                </c:pt>
                <c:pt idx="2">
                  <c:v>0.44053999999999999</c:v>
                </c:pt>
                <c:pt idx="3">
                  <c:v>0.41339999999999999</c:v>
                </c:pt>
                <c:pt idx="4">
                  <c:v>0.39915</c:v>
                </c:pt>
                <c:pt idx="5">
                  <c:v>0.49682999999999999</c:v>
                </c:pt>
              </c:numCache>
            </c:numRef>
          </c:val>
        </c:ser>
        <c:ser>
          <c:idx val="3"/>
          <c:order val="3"/>
          <c:tx>
            <c:strRef>
              <c:f>Sheet1!$C$81</c:f>
              <c:strCache>
                <c:ptCount val="1"/>
                <c:pt idx="0">
                  <c:v>5.0mL</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Sheet1!$D$81:$I$81</c:f>
              <c:numCache>
                <c:formatCode>General</c:formatCode>
                <c:ptCount val="6"/>
                <c:pt idx="0">
                  <c:v>0.48386000000000001</c:v>
                </c:pt>
                <c:pt idx="1">
                  <c:v>0.47203000000000001</c:v>
                </c:pt>
                <c:pt idx="2">
                  <c:v>0.49268000000000001</c:v>
                </c:pt>
                <c:pt idx="3">
                  <c:v>0.49908999999999998</c:v>
                </c:pt>
                <c:pt idx="4">
                  <c:v>0.49859999999999999</c:v>
                </c:pt>
                <c:pt idx="5">
                  <c:v>0.50985000000000003</c:v>
                </c:pt>
              </c:numCache>
            </c:numRef>
          </c:val>
        </c:ser>
        <c:ser>
          <c:idx val="4"/>
          <c:order val="4"/>
          <c:tx>
            <c:strRef>
              <c:f>Sheet1!$C$82</c:f>
              <c:strCache>
                <c:ptCount val="1"/>
                <c:pt idx="0">
                  <c:v>7.5mL</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Sheet1!$D$82:$I$82</c:f>
              <c:numCache>
                <c:formatCode>General</c:formatCode>
                <c:ptCount val="6"/>
                <c:pt idx="0">
                  <c:v>0.49502000000000002</c:v>
                </c:pt>
                <c:pt idx="1">
                  <c:v>0.50192999999999999</c:v>
                </c:pt>
                <c:pt idx="2">
                  <c:v>0.51978000000000002</c:v>
                </c:pt>
                <c:pt idx="3">
                  <c:v>0.51161000000000001</c:v>
                </c:pt>
                <c:pt idx="4">
                  <c:v>0.56333</c:v>
                </c:pt>
                <c:pt idx="5">
                  <c:v>0.51153999999999999</c:v>
                </c:pt>
              </c:numCache>
            </c:numRef>
          </c:val>
        </c:ser>
        <c:ser>
          <c:idx val="5"/>
          <c:order val="5"/>
          <c:tx>
            <c:strRef>
              <c:f>Sheet1!$C$83</c:f>
              <c:strCache>
                <c:ptCount val="1"/>
                <c:pt idx="0">
                  <c:v>10.0mL</c:v>
                </c:pt>
              </c:strCache>
            </c:strRef>
          </c:tx>
          <c:invertIfNegative val="0"/>
          <c:cat>
            <c:strRef>
              <c:f>Sheet1!$D$77:$I$77</c:f>
              <c:strCache>
                <c:ptCount val="6"/>
                <c:pt idx="0">
                  <c:v>Branco</c:v>
                </c:pt>
                <c:pt idx="1">
                  <c:v>Amarelo</c:v>
                </c:pt>
                <c:pt idx="2">
                  <c:v>Verde</c:v>
                </c:pt>
                <c:pt idx="3">
                  <c:v>Vermelho</c:v>
                </c:pt>
                <c:pt idx="4">
                  <c:v>Azul</c:v>
                </c:pt>
                <c:pt idx="5">
                  <c:v>Roxo</c:v>
                </c:pt>
              </c:strCache>
            </c:strRef>
          </c:cat>
          <c:val>
            <c:numRef>
              <c:f>Sheet1!$D$83:$I$83</c:f>
              <c:numCache>
                <c:formatCode>General</c:formatCode>
                <c:ptCount val="6"/>
                <c:pt idx="0">
                  <c:v>0.50244</c:v>
                </c:pt>
                <c:pt idx="1">
                  <c:v>0.50780999999999998</c:v>
                </c:pt>
                <c:pt idx="2">
                  <c:v>0.51727999999999996</c:v>
                </c:pt>
                <c:pt idx="3">
                  <c:v>0.52754000000000001</c:v>
                </c:pt>
                <c:pt idx="4">
                  <c:v>0.57133</c:v>
                </c:pt>
                <c:pt idx="5">
                  <c:v>0.51207999999999998</c:v>
                </c:pt>
              </c:numCache>
            </c:numRef>
          </c:val>
        </c:ser>
        <c:dLbls>
          <c:showLegendKey val="0"/>
          <c:showVal val="0"/>
          <c:showCatName val="0"/>
          <c:showSerName val="0"/>
          <c:showPercent val="0"/>
          <c:showBubbleSize val="0"/>
        </c:dLbls>
        <c:gapWidth val="150"/>
        <c:axId val="199829360"/>
        <c:axId val="199837200"/>
      </c:barChart>
      <c:catAx>
        <c:axId val="199829360"/>
        <c:scaling>
          <c:orientation val="minMax"/>
        </c:scaling>
        <c:delete val="0"/>
        <c:axPos val="b"/>
        <c:numFmt formatCode="General" sourceLinked="0"/>
        <c:majorTickMark val="out"/>
        <c:minorTickMark val="none"/>
        <c:tickLblPos val="nextTo"/>
        <c:crossAx val="199837200"/>
        <c:crosses val="autoZero"/>
        <c:auto val="1"/>
        <c:lblAlgn val="ctr"/>
        <c:lblOffset val="100"/>
        <c:noMultiLvlLbl val="0"/>
      </c:catAx>
      <c:valAx>
        <c:axId val="199837200"/>
        <c:scaling>
          <c:orientation val="minMax"/>
        </c:scaling>
        <c:delete val="0"/>
        <c:axPos val="l"/>
        <c:majorGridlines/>
        <c:numFmt formatCode="0.0%" sourceLinked="0"/>
        <c:majorTickMark val="out"/>
        <c:minorTickMark val="none"/>
        <c:tickLblPos val="nextTo"/>
        <c:crossAx val="19982936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dirty="0" smtClean="0"/>
              <a:t>Light </a:t>
            </a:r>
            <a:r>
              <a:rPr lang="pt-BR" dirty="0" err="1" smtClean="0"/>
              <a:t>Intensity</a:t>
            </a:r>
            <a:r>
              <a:rPr lang="pt-BR" dirty="0" smtClean="0"/>
              <a:t> vs. </a:t>
            </a:r>
            <a:r>
              <a:rPr lang="pt-BR" dirty="0" err="1" smtClean="0"/>
              <a:t>Cloth</a:t>
            </a:r>
            <a:r>
              <a:rPr lang="pt-BR" dirty="0" smtClean="0"/>
              <a:t> </a:t>
            </a:r>
            <a:r>
              <a:rPr lang="pt-BR" dirty="0" err="1" smtClean="0"/>
              <a:t>Thickness</a:t>
            </a:r>
            <a:endParaRPr lang="pt-BR" dirty="0"/>
          </a:p>
        </c:rich>
      </c:tx>
      <c:layout/>
      <c:overlay val="0"/>
    </c:title>
    <c:autoTitleDeleted val="0"/>
    <c:plotArea>
      <c:layout/>
      <c:scatterChart>
        <c:scatterStyle val="lineMarker"/>
        <c:varyColors val="0"/>
        <c:ser>
          <c:idx val="0"/>
          <c:order val="0"/>
          <c:spPr>
            <a:ln w="28575">
              <a:noFill/>
            </a:ln>
          </c:spPr>
          <c:errBars>
            <c:errDir val="x"/>
            <c:errBarType val="both"/>
            <c:errValType val="cust"/>
            <c:noEndCap val="0"/>
            <c:plus>
              <c:numRef>
                <c:f>'2o experimento '!$J$21:$J$24</c:f>
                <c:numCache>
                  <c:formatCode>General</c:formatCode>
                  <c:ptCount val="4"/>
                  <c:pt idx="0">
                    <c:v>9.4167798014209696E-3</c:v>
                  </c:pt>
                  <c:pt idx="1">
                    <c:v>1.2122589532028499E-3</c:v>
                  </c:pt>
                  <c:pt idx="2">
                    <c:v>4.9211693775975702E-4</c:v>
                  </c:pt>
                  <c:pt idx="3">
                    <c:v>2.5369306395103201E-4</c:v>
                  </c:pt>
                </c:numCache>
              </c:numRef>
            </c:plus>
            <c:minus>
              <c:numRef>
                <c:f>'2o experimento '!$J$21:$J$24</c:f>
                <c:numCache>
                  <c:formatCode>General</c:formatCode>
                  <c:ptCount val="4"/>
                  <c:pt idx="0">
                    <c:v>9.4167798014209696E-3</c:v>
                  </c:pt>
                  <c:pt idx="1">
                    <c:v>1.2122589532028499E-3</c:v>
                  </c:pt>
                  <c:pt idx="2">
                    <c:v>4.9211693775975702E-4</c:v>
                  </c:pt>
                  <c:pt idx="3">
                    <c:v>2.5369306395103201E-4</c:v>
                  </c:pt>
                </c:numCache>
              </c:numRef>
            </c:minus>
          </c:errBars>
          <c:errBars>
            <c:errDir val="y"/>
            <c:errBarType val="both"/>
            <c:errValType val="percentage"/>
            <c:noEndCap val="0"/>
            <c:val val="5"/>
          </c:errBars>
          <c:xVal>
            <c:numRef>
              <c:f>'2o experimento '!$H$21:$H$24</c:f>
              <c:numCache>
                <c:formatCode>General</c:formatCode>
                <c:ptCount val="4"/>
                <c:pt idx="0">
                  <c:v>0.22</c:v>
                </c:pt>
                <c:pt idx="1">
                  <c:v>0.44</c:v>
                </c:pt>
                <c:pt idx="2">
                  <c:v>0.88</c:v>
                </c:pt>
                <c:pt idx="3">
                  <c:v>1.66</c:v>
                </c:pt>
              </c:numCache>
            </c:numRef>
          </c:xVal>
          <c:yVal>
            <c:numRef>
              <c:f>'2o experimento '!$I$21:$I$24</c:f>
              <c:numCache>
                <c:formatCode>General</c:formatCode>
                <c:ptCount val="4"/>
                <c:pt idx="0">
                  <c:v>0.314375327474814</c:v>
                </c:pt>
                <c:pt idx="1">
                  <c:v>7.3362978353141997E-2</c:v>
                </c:pt>
                <c:pt idx="2">
                  <c:v>3.2503956362621801E-2</c:v>
                </c:pt>
                <c:pt idx="3">
                  <c:v>1.7292564627306699E-2</c:v>
                </c:pt>
              </c:numCache>
            </c:numRef>
          </c:yVal>
          <c:smooth val="0"/>
        </c:ser>
        <c:dLbls>
          <c:showLegendKey val="0"/>
          <c:showVal val="0"/>
          <c:showCatName val="0"/>
          <c:showSerName val="0"/>
          <c:showPercent val="0"/>
          <c:showBubbleSize val="0"/>
        </c:dLbls>
        <c:axId val="230625456"/>
        <c:axId val="230624896"/>
      </c:scatterChart>
      <c:valAx>
        <c:axId val="230625456"/>
        <c:scaling>
          <c:orientation val="minMax"/>
        </c:scaling>
        <c:delete val="0"/>
        <c:axPos val="b"/>
        <c:title>
          <c:tx>
            <c:rich>
              <a:bodyPr/>
              <a:lstStyle/>
              <a:p>
                <a:pPr>
                  <a:defRPr/>
                </a:pPr>
                <a:r>
                  <a:rPr lang="pt-BR"/>
                  <a:t>Cloth Thickness [mm]</a:t>
                </a:r>
              </a:p>
            </c:rich>
          </c:tx>
          <c:layout/>
          <c:overlay val="0"/>
        </c:title>
        <c:numFmt formatCode="General" sourceLinked="1"/>
        <c:majorTickMark val="none"/>
        <c:minorTickMark val="none"/>
        <c:tickLblPos val="nextTo"/>
        <c:crossAx val="230624896"/>
        <c:crosses val="autoZero"/>
        <c:crossBetween val="midCat"/>
      </c:valAx>
      <c:valAx>
        <c:axId val="230624896"/>
        <c:scaling>
          <c:orientation val="minMax"/>
        </c:scaling>
        <c:delete val="0"/>
        <c:axPos val="l"/>
        <c:title>
          <c:tx>
            <c:rich>
              <a:bodyPr/>
              <a:lstStyle/>
              <a:p>
                <a:pPr>
                  <a:defRPr/>
                </a:pPr>
                <a:r>
                  <a:rPr lang="pt-BR" dirty="0"/>
                  <a:t>Light</a:t>
                </a:r>
                <a:r>
                  <a:rPr lang="pt-BR" baseline="0" dirty="0"/>
                  <a:t> </a:t>
                </a:r>
                <a:r>
                  <a:rPr lang="pt-BR" baseline="0" dirty="0" err="1" smtClean="0"/>
                  <a:t>Intensity</a:t>
                </a:r>
                <a:r>
                  <a:rPr lang="pt-BR" baseline="0" dirty="0" smtClean="0"/>
                  <a:t>[Lux]</a:t>
                </a:r>
                <a:endParaRPr lang="pt-BR" dirty="0"/>
              </a:p>
            </c:rich>
          </c:tx>
          <c:layout/>
          <c:overlay val="0"/>
        </c:title>
        <c:numFmt formatCode="General" sourceLinked="1"/>
        <c:majorTickMark val="none"/>
        <c:minorTickMark val="none"/>
        <c:tickLblPos val="nextTo"/>
        <c:crossAx val="230625456"/>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Water Temperature</a:t>
            </a:r>
          </a:p>
        </c:rich>
      </c:tx>
      <c:layout/>
      <c:overlay val="0"/>
    </c:title>
    <c:autoTitleDeleted val="0"/>
    <c:plotArea>
      <c:layout/>
      <c:scatterChart>
        <c:scatterStyle val="lineMarker"/>
        <c:varyColors val="0"/>
        <c:ser>
          <c:idx val="0"/>
          <c:order val="0"/>
          <c:spPr>
            <a:ln w="28575">
              <a:noFill/>
            </a:ln>
          </c:spPr>
          <c:errBars>
            <c:errDir val="y"/>
            <c:errBarType val="both"/>
            <c:errValType val="percentage"/>
            <c:noEndCap val="0"/>
            <c:val val="7"/>
          </c:errBars>
          <c:errBars>
            <c:errDir val="x"/>
            <c:errBarType val="both"/>
            <c:errValType val="fixedVal"/>
            <c:noEndCap val="0"/>
            <c:val val="1"/>
          </c:errBars>
          <c:xVal>
            <c:numRef>
              <c:f>'7o experimento'!$F$22:$F$29</c:f>
              <c:numCache>
                <c:formatCode>General</c:formatCode>
                <c:ptCount val="8"/>
                <c:pt idx="0">
                  <c:v>92</c:v>
                </c:pt>
                <c:pt idx="1">
                  <c:v>81</c:v>
                </c:pt>
                <c:pt idx="2">
                  <c:v>70</c:v>
                </c:pt>
                <c:pt idx="3">
                  <c:v>60</c:v>
                </c:pt>
                <c:pt idx="4">
                  <c:v>50</c:v>
                </c:pt>
                <c:pt idx="5">
                  <c:v>40</c:v>
                </c:pt>
                <c:pt idx="6">
                  <c:v>30</c:v>
                </c:pt>
                <c:pt idx="7">
                  <c:v>20</c:v>
                </c:pt>
              </c:numCache>
            </c:numRef>
          </c:xVal>
          <c:yVal>
            <c:numRef>
              <c:f>'7o experimento'!$G$22:$G$29</c:f>
              <c:numCache>
                <c:formatCode>0.00</c:formatCode>
                <c:ptCount val="8"/>
                <c:pt idx="0">
                  <c:v>0.57505410891699105</c:v>
                </c:pt>
                <c:pt idx="1">
                  <c:v>0.636771123576377</c:v>
                </c:pt>
                <c:pt idx="2">
                  <c:v>0.76019853230804901</c:v>
                </c:pt>
                <c:pt idx="3">
                  <c:v>0.85937310297571201</c:v>
                </c:pt>
                <c:pt idx="4">
                  <c:v>0.98716272439509101</c:v>
                </c:pt>
                <c:pt idx="5">
                  <c:v>1.0390084208859069</c:v>
                </c:pt>
                <c:pt idx="6">
                  <c:v>1.050983224760436</c:v>
                </c:pt>
                <c:pt idx="7">
                  <c:v>1.1000000000000001</c:v>
                </c:pt>
              </c:numCache>
            </c:numRef>
          </c:yVal>
          <c:smooth val="0"/>
        </c:ser>
        <c:dLbls>
          <c:showLegendKey val="0"/>
          <c:showVal val="0"/>
          <c:showCatName val="0"/>
          <c:showSerName val="0"/>
          <c:showPercent val="0"/>
          <c:showBubbleSize val="0"/>
        </c:dLbls>
        <c:axId val="230621536"/>
        <c:axId val="230622096"/>
      </c:scatterChart>
      <c:valAx>
        <c:axId val="230621536"/>
        <c:scaling>
          <c:orientation val="minMax"/>
          <c:max val="95"/>
          <c:min val="10"/>
        </c:scaling>
        <c:delete val="0"/>
        <c:axPos val="b"/>
        <c:title>
          <c:tx>
            <c:rich>
              <a:bodyPr/>
              <a:lstStyle/>
              <a:p>
                <a:pPr>
                  <a:defRPr/>
                </a:pPr>
                <a:r>
                  <a:rPr lang="pt-BR"/>
                  <a:t>Water Temperature</a:t>
                </a:r>
                <a:r>
                  <a:rPr lang="pt-BR" baseline="0"/>
                  <a:t> [C]</a:t>
                </a:r>
                <a:endParaRPr lang="pt-BR"/>
              </a:p>
            </c:rich>
          </c:tx>
          <c:layout/>
          <c:overlay val="0"/>
        </c:title>
        <c:numFmt formatCode="General" sourceLinked="1"/>
        <c:majorTickMark val="out"/>
        <c:minorTickMark val="none"/>
        <c:tickLblPos val="nextTo"/>
        <c:crossAx val="230622096"/>
        <c:crosses val="autoZero"/>
        <c:crossBetween val="midCat"/>
        <c:majorUnit val="10"/>
        <c:minorUnit val="5"/>
      </c:valAx>
      <c:valAx>
        <c:axId val="230622096"/>
        <c:scaling>
          <c:orientation val="minMax"/>
          <c:min val="0.4"/>
        </c:scaling>
        <c:delete val="0"/>
        <c:axPos val="l"/>
        <c:title>
          <c:tx>
            <c:rich>
              <a:bodyPr rot="-5400000" vert="horz"/>
              <a:lstStyle/>
              <a:p>
                <a:pPr>
                  <a:defRPr/>
                </a:pPr>
                <a:r>
                  <a:rPr lang="pt-BR"/>
                  <a:t>Lgiht</a:t>
                </a:r>
                <a:r>
                  <a:rPr lang="pt-BR" baseline="0"/>
                  <a:t> Intensity [Lux]</a:t>
                </a:r>
                <a:endParaRPr lang="pt-BR"/>
              </a:p>
            </c:rich>
          </c:tx>
          <c:layout/>
          <c:overlay val="0"/>
        </c:title>
        <c:numFmt formatCode="0.00" sourceLinked="1"/>
        <c:majorTickMark val="out"/>
        <c:minorTickMark val="none"/>
        <c:tickLblPos val="nextTo"/>
        <c:crossAx val="230621536"/>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Cloth Material</a:t>
            </a:r>
          </a:p>
        </c:rich>
      </c:tx>
      <c:layout/>
      <c:overlay val="0"/>
    </c:title>
    <c:autoTitleDeleted val="0"/>
    <c:plotArea>
      <c:layout/>
      <c:scatterChart>
        <c:scatterStyle val="lineMarker"/>
        <c:varyColors val="0"/>
        <c:ser>
          <c:idx val="0"/>
          <c:order val="0"/>
          <c:tx>
            <c:v>90% Polypropylene</c:v>
          </c:tx>
          <c:spPr>
            <a:ln w="28575">
              <a:noFill/>
            </a:ln>
          </c:spPr>
          <c:errBars>
            <c:errDir val="x"/>
            <c:errBarType val="both"/>
            <c:errValType val="cust"/>
            <c:noEndCap val="0"/>
            <c:plus>
              <c:numRef>
                <c:f>'4o experimento   '!$O$17:$O$20</c:f>
                <c:numCache>
                  <c:formatCode>General</c:formatCode>
                  <c:ptCount val="4"/>
                  <c:pt idx="0">
                    <c:v>9.1203557691459901E-3</c:v>
                  </c:pt>
                  <c:pt idx="1">
                    <c:v>2.7349786439471599E-2</c:v>
                  </c:pt>
                  <c:pt idx="2">
                    <c:v>7.0397381732023007E-2</c:v>
                  </c:pt>
                  <c:pt idx="3">
                    <c:v>4.8955482715530102E-2</c:v>
                  </c:pt>
                </c:numCache>
              </c:numRef>
            </c:plus>
            <c:minus>
              <c:numRef>
                <c:f>'4o experimento   '!$O$17:$O$20</c:f>
                <c:numCache>
                  <c:formatCode>General</c:formatCode>
                  <c:ptCount val="4"/>
                  <c:pt idx="0">
                    <c:v>9.1203557691459901E-3</c:v>
                  </c:pt>
                  <c:pt idx="1">
                    <c:v>2.7349786439471599E-2</c:v>
                  </c:pt>
                  <c:pt idx="2">
                    <c:v>7.0397381732023007E-2</c:v>
                  </c:pt>
                  <c:pt idx="3">
                    <c:v>4.8955482715530102E-2</c:v>
                  </c:pt>
                </c:numCache>
              </c:numRef>
            </c:minus>
          </c:errBars>
          <c:errBars>
            <c:errDir val="y"/>
            <c:errBarType val="both"/>
            <c:errValType val="percentage"/>
            <c:noEndCap val="0"/>
            <c:val val="5"/>
          </c:errBars>
          <c:xVal>
            <c:numRef>
              <c:f>'4o experimento   '!$G$29:$G$32</c:f>
              <c:numCache>
                <c:formatCode>0.0</c:formatCode>
                <c:ptCount val="4"/>
                <c:pt idx="0">
                  <c:v>0</c:v>
                </c:pt>
                <c:pt idx="1">
                  <c:v>1</c:v>
                </c:pt>
                <c:pt idx="2">
                  <c:v>2</c:v>
                </c:pt>
                <c:pt idx="3">
                  <c:v>3</c:v>
                </c:pt>
              </c:numCache>
            </c:numRef>
          </c:xVal>
          <c:yVal>
            <c:numRef>
              <c:f>'4o experimento   '!$H$29:$H$32</c:f>
              <c:numCache>
                <c:formatCode>0.00</c:formatCode>
                <c:ptCount val="4"/>
                <c:pt idx="0">
                  <c:v>0.54106869775366695</c:v>
                </c:pt>
                <c:pt idx="1">
                  <c:v>0.87135781040288696</c:v>
                </c:pt>
                <c:pt idx="2">
                  <c:v>1.2381025159908421</c:v>
                </c:pt>
                <c:pt idx="3">
                  <c:v>1.3356956212391811</c:v>
                </c:pt>
              </c:numCache>
            </c:numRef>
          </c:yVal>
          <c:smooth val="0"/>
        </c:ser>
        <c:ser>
          <c:idx val="1"/>
          <c:order val="1"/>
          <c:tx>
            <c:v>100% Cotton</c:v>
          </c:tx>
          <c:spPr>
            <a:ln w="28575">
              <a:noFill/>
            </a:ln>
          </c:spPr>
          <c:errBars>
            <c:errDir val="x"/>
            <c:errBarType val="both"/>
            <c:errValType val="cust"/>
            <c:noEndCap val="0"/>
            <c:plus>
              <c:numRef>
                <c:f>'4o experimento   '!$O$21:$O$24</c:f>
                <c:numCache>
                  <c:formatCode>General</c:formatCode>
                  <c:ptCount val="4"/>
                  <c:pt idx="0">
                    <c:v>1.625839564803E-2</c:v>
                  </c:pt>
                  <c:pt idx="1">
                    <c:v>2.5698727249426099E-2</c:v>
                  </c:pt>
                  <c:pt idx="2">
                    <c:v>2.67408992230058E-2</c:v>
                  </c:pt>
                  <c:pt idx="3">
                    <c:v>3.7786138784581397E-2</c:v>
                  </c:pt>
                </c:numCache>
              </c:numRef>
            </c:plus>
            <c:minus>
              <c:numRef>
                <c:f>'4o experimento   '!$O$21:$O$24</c:f>
                <c:numCache>
                  <c:formatCode>General</c:formatCode>
                  <c:ptCount val="4"/>
                  <c:pt idx="0">
                    <c:v>1.625839564803E-2</c:v>
                  </c:pt>
                  <c:pt idx="1">
                    <c:v>2.5698727249426099E-2</c:v>
                  </c:pt>
                  <c:pt idx="2">
                    <c:v>2.67408992230058E-2</c:v>
                  </c:pt>
                  <c:pt idx="3">
                    <c:v>3.7786138784581397E-2</c:v>
                  </c:pt>
                </c:numCache>
              </c:numRef>
            </c:minus>
          </c:errBars>
          <c:errBars>
            <c:errDir val="y"/>
            <c:errBarType val="both"/>
            <c:errValType val="percentage"/>
            <c:noEndCap val="0"/>
            <c:val val="5"/>
          </c:errBars>
          <c:xVal>
            <c:numRef>
              <c:f>'4o experimento   '!$G$29:$G$32</c:f>
              <c:numCache>
                <c:formatCode>0.0</c:formatCode>
                <c:ptCount val="4"/>
                <c:pt idx="0">
                  <c:v>0</c:v>
                </c:pt>
                <c:pt idx="1">
                  <c:v>1</c:v>
                </c:pt>
                <c:pt idx="2">
                  <c:v>2</c:v>
                </c:pt>
                <c:pt idx="3">
                  <c:v>3</c:v>
                </c:pt>
              </c:numCache>
            </c:numRef>
          </c:xVal>
          <c:yVal>
            <c:numRef>
              <c:f>'4o experimento   '!$I$29:$I$32</c:f>
              <c:numCache>
                <c:formatCode>0.00</c:formatCode>
                <c:ptCount val="4"/>
                <c:pt idx="0">
                  <c:v>0.42849140759432602</c:v>
                </c:pt>
                <c:pt idx="1">
                  <c:v>0.78496832343795997</c:v>
                </c:pt>
                <c:pt idx="2">
                  <c:v>0.87752787392721698</c:v>
                </c:pt>
                <c:pt idx="3">
                  <c:v>1.1614363824020719</c:v>
                </c:pt>
              </c:numCache>
            </c:numRef>
          </c:yVal>
          <c:smooth val="0"/>
        </c:ser>
        <c:dLbls>
          <c:showLegendKey val="0"/>
          <c:showVal val="0"/>
          <c:showCatName val="0"/>
          <c:showSerName val="0"/>
          <c:showPercent val="0"/>
          <c:showBubbleSize val="0"/>
        </c:dLbls>
        <c:axId val="230619296"/>
        <c:axId val="198564528"/>
      </c:scatterChart>
      <c:valAx>
        <c:axId val="230619296"/>
        <c:scaling>
          <c:orientation val="minMax"/>
          <c:min val="0"/>
        </c:scaling>
        <c:delete val="0"/>
        <c:axPos val="b"/>
        <c:title>
          <c:tx>
            <c:rich>
              <a:bodyPr/>
              <a:lstStyle/>
              <a:p>
                <a:pPr>
                  <a:defRPr/>
                </a:pPr>
                <a:r>
                  <a:rPr lang="pt-BR"/>
                  <a:t>Water Volume [mL]</a:t>
                </a:r>
              </a:p>
            </c:rich>
          </c:tx>
          <c:layout/>
          <c:overlay val="0"/>
        </c:title>
        <c:numFmt formatCode="0.0" sourceLinked="1"/>
        <c:majorTickMark val="out"/>
        <c:minorTickMark val="none"/>
        <c:tickLblPos val="nextTo"/>
        <c:crossAx val="198564528"/>
        <c:crosses val="autoZero"/>
        <c:crossBetween val="midCat"/>
        <c:minorUnit val="0.1"/>
      </c:valAx>
      <c:valAx>
        <c:axId val="198564528"/>
        <c:scaling>
          <c:orientation val="minMax"/>
        </c:scaling>
        <c:delete val="0"/>
        <c:axPos val="l"/>
        <c:title>
          <c:tx>
            <c:rich>
              <a:bodyPr rot="-5400000" vert="horz"/>
              <a:lstStyle/>
              <a:p>
                <a:pPr>
                  <a:defRPr/>
                </a:pPr>
                <a:r>
                  <a:rPr lang="pt-BR" dirty="0" smtClean="0"/>
                  <a:t>Light </a:t>
                </a:r>
                <a:r>
                  <a:rPr lang="pt-BR" dirty="0" err="1"/>
                  <a:t>Intensity</a:t>
                </a:r>
                <a:r>
                  <a:rPr lang="pt-BR" baseline="0" dirty="0"/>
                  <a:t> [Lux]</a:t>
                </a:r>
                <a:endParaRPr lang="pt-BR" dirty="0"/>
              </a:p>
            </c:rich>
          </c:tx>
          <c:layout/>
          <c:overlay val="0"/>
        </c:title>
        <c:numFmt formatCode="0.00" sourceLinked="1"/>
        <c:majorTickMark val="out"/>
        <c:minorTickMark val="none"/>
        <c:tickLblPos val="nextTo"/>
        <c:crossAx val="230619296"/>
        <c:crosses val="autoZero"/>
        <c:crossBetween val="midCat"/>
      </c:valAx>
    </c:plotArea>
    <c:legend>
      <c:legendPos val="r"/>
      <c:layout>
        <c:manualLayout>
          <c:xMode val="edge"/>
          <c:yMode val="edge"/>
          <c:x val="0.77139571181865396"/>
          <c:y val="0.69263511217212004"/>
          <c:w val="0.20458439517074101"/>
          <c:h val="9.9928202096572605E-2"/>
        </c:manualLayout>
      </c:layout>
      <c:overlay val="1"/>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Impermeability Test</a:t>
            </a:r>
          </a:p>
        </c:rich>
      </c:tx>
      <c:layout/>
      <c:overlay val="0"/>
    </c:title>
    <c:autoTitleDeleted val="0"/>
    <c:plotArea>
      <c:layout/>
      <c:scatterChart>
        <c:scatterStyle val="lineMarker"/>
        <c:varyColors val="0"/>
        <c:ser>
          <c:idx val="0"/>
          <c:order val="0"/>
          <c:spPr>
            <a:ln w="28575">
              <a:noFill/>
            </a:ln>
          </c:spPr>
          <c:errBars>
            <c:errDir val="y"/>
            <c:errBarType val="both"/>
            <c:errValType val="cust"/>
            <c:noEndCap val="0"/>
            <c:plus>
              <c:numRef>
                <c:f>'5o experimento '!$H$22:$H$25</c:f>
                <c:numCache>
                  <c:formatCode>General</c:formatCode>
                  <c:ptCount val="4"/>
                  <c:pt idx="0">
                    <c:v>8.1559371224636593E-3</c:v>
                  </c:pt>
                  <c:pt idx="1">
                    <c:v>4.1432933504423697E-3</c:v>
                  </c:pt>
                  <c:pt idx="2">
                    <c:v>7.3705331593921404E-3</c:v>
                  </c:pt>
                  <c:pt idx="3">
                    <c:v>6.9874524704815E-3</c:v>
                  </c:pt>
                </c:numCache>
              </c:numRef>
            </c:plus>
            <c:minus>
              <c:numRef>
                <c:f>'5o experimento '!$H$22:$H$25</c:f>
                <c:numCache>
                  <c:formatCode>General</c:formatCode>
                  <c:ptCount val="4"/>
                  <c:pt idx="0">
                    <c:v>8.1559371224636593E-3</c:v>
                  </c:pt>
                  <c:pt idx="1">
                    <c:v>4.1432933504423697E-3</c:v>
                  </c:pt>
                  <c:pt idx="2">
                    <c:v>7.3705331593921404E-3</c:v>
                  </c:pt>
                  <c:pt idx="3">
                    <c:v>6.9874524704815E-3</c:v>
                  </c:pt>
                </c:numCache>
              </c:numRef>
            </c:minus>
          </c:errBars>
          <c:errBars>
            <c:errDir val="x"/>
            <c:errBarType val="both"/>
            <c:errValType val="fixedVal"/>
            <c:noEndCap val="0"/>
            <c:val val="0"/>
          </c:errBars>
          <c:xVal>
            <c:numRef>
              <c:f>'5o experimento '!$G$18:$G$21</c:f>
              <c:numCache>
                <c:formatCode>0.0</c:formatCode>
                <c:ptCount val="4"/>
                <c:pt idx="0">
                  <c:v>0</c:v>
                </c:pt>
                <c:pt idx="1">
                  <c:v>1</c:v>
                </c:pt>
                <c:pt idx="2">
                  <c:v>2</c:v>
                </c:pt>
                <c:pt idx="3">
                  <c:v>3</c:v>
                </c:pt>
              </c:numCache>
            </c:numRef>
          </c:xVal>
          <c:yVal>
            <c:numRef>
              <c:f>'5o experimento '!$H$18:$H$21</c:f>
              <c:numCache>
                <c:formatCode>0.00</c:formatCode>
                <c:ptCount val="4"/>
                <c:pt idx="0">
                  <c:v>0.50293063194113297</c:v>
                </c:pt>
                <c:pt idx="1">
                  <c:v>0.52104237688962596</c:v>
                </c:pt>
                <c:pt idx="2">
                  <c:v>0.53684746757836299</c:v>
                </c:pt>
                <c:pt idx="3">
                  <c:v>0.53682995227924302</c:v>
                </c:pt>
              </c:numCache>
            </c:numRef>
          </c:yVal>
          <c:smooth val="0"/>
        </c:ser>
        <c:dLbls>
          <c:showLegendKey val="0"/>
          <c:showVal val="0"/>
          <c:showCatName val="0"/>
          <c:showSerName val="0"/>
          <c:showPercent val="0"/>
          <c:showBubbleSize val="0"/>
        </c:dLbls>
        <c:axId val="237492688"/>
        <c:axId val="237493248"/>
      </c:scatterChart>
      <c:valAx>
        <c:axId val="237492688"/>
        <c:scaling>
          <c:orientation val="minMax"/>
        </c:scaling>
        <c:delete val="0"/>
        <c:axPos val="b"/>
        <c:title>
          <c:tx>
            <c:rich>
              <a:bodyPr/>
              <a:lstStyle/>
              <a:p>
                <a:pPr>
                  <a:defRPr/>
                </a:pPr>
                <a:r>
                  <a:rPr lang="pt-BR"/>
                  <a:t>Water Volume [mL]</a:t>
                </a:r>
              </a:p>
            </c:rich>
          </c:tx>
          <c:layout/>
          <c:overlay val="0"/>
        </c:title>
        <c:numFmt formatCode="0.0" sourceLinked="1"/>
        <c:majorTickMark val="out"/>
        <c:minorTickMark val="none"/>
        <c:tickLblPos val="nextTo"/>
        <c:crossAx val="237493248"/>
        <c:crosses val="autoZero"/>
        <c:crossBetween val="midCat"/>
      </c:valAx>
      <c:valAx>
        <c:axId val="237493248"/>
        <c:scaling>
          <c:orientation val="minMax"/>
        </c:scaling>
        <c:delete val="0"/>
        <c:axPos val="l"/>
        <c:title>
          <c:tx>
            <c:rich>
              <a:bodyPr rot="-5400000" vert="horz"/>
              <a:lstStyle/>
              <a:p>
                <a:pPr>
                  <a:defRPr/>
                </a:pPr>
                <a:r>
                  <a:rPr lang="pt-BR"/>
                  <a:t>Light Intensity [Lux]</a:t>
                </a:r>
              </a:p>
            </c:rich>
          </c:tx>
          <c:layout/>
          <c:overlay val="0"/>
        </c:title>
        <c:numFmt formatCode="0.00" sourceLinked="1"/>
        <c:majorTickMark val="out"/>
        <c:minorTickMark val="none"/>
        <c:tickLblPos val="nextTo"/>
        <c:crossAx val="237492688"/>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Cloth Permeability Comparison</a:t>
            </a:r>
          </a:p>
        </c:rich>
      </c:tx>
      <c:layout/>
      <c:overlay val="0"/>
    </c:title>
    <c:autoTitleDeleted val="0"/>
    <c:plotArea>
      <c:layout>
        <c:manualLayout>
          <c:layoutTarget val="inner"/>
          <c:xMode val="edge"/>
          <c:yMode val="edge"/>
          <c:x val="0.108003393135805"/>
          <c:y val="0.115557703066494"/>
          <c:w val="0.85414156196554603"/>
          <c:h val="0.73972931708025802"/>
        </c:manualLayout>
      </c:layout>
      <c:scatterChart>
        <c:scatterStyle val="lineMarker"/>
        <c:varyColors val="0"/>
        <c:ser>
          <c:idx val="0"/>
          <c:order val="0"/>
          <c:tx>
            <c:v>Impermeable</c:v>
          </c:tx>
          <c:spPr>
            <a:ln w="28575">
              <a:noFill/>
            </a:ln>
          </c:spPr>
          <c:errBars>
            <c:errDir val="y"/>
            <c:errBarType val="both"/>
            <c:errValType val="cust"/>
            <c:noEndCap val="0"/>
            <c:plus>
              <c:numRef>
                <c:f>'5o experimento '!$H$22:$H$25</c:f>
                <c:numCache>
                  <c:formatCode>General</c:formatCode>
                  <c:ptCount val="4"/>
                  <c:pt idx="0">
                    <c:v>8.1559371224636593E-3</c:v>
                  </c:pt>
                  <c:pt idx="1">
                    <c:v>4.1432933504423697E-3</c:v>
                  </c:pt>
                  <c:pt idx="2">
                    <c:v>7.3705331593921404E-3</c:v>
                  </c:pt>
                  <c:pt idx="3">
                    <c:v>6.9874524704815E-3</c:v>
                  </c:pt>
                </c:numCache>
              </c:numRef>
            </c:plus>
            <c:minus>
              <c:numRef>
                <c:f>'5o experimento '!$H$22:$H$25</c:f>
                <c:numCache>
                  <c:formatCode>General</c:formatCode>
                  <c:ptCount val="4"/>
                  <c:pt idx="0">
                    <c:v>8.1559371224636593E-3</c:v>
                  </c:pt>
                  <c:pt idx="1">
                    <c:v>4.1432933504423697E-3</c:v>
                  </c:pt>
                  <c:pt idx="2">
                    <c:v>7.3705331593921404E-3</c:v>
                  </c:pt>
                  <c:pt idx="3">
                    <c:v>6.9874524704815E-3</c:v>
                  </c:pt>
                </c:numCache>
              </c:numRef>
            </c:minus>
          </c:errBars>
          <c:errBars>
            <c:errDir val="x"/>
            <c:errBarType val="both"/>
            <c:errValType val="fixedVal"/>
            <c:noEndCap val="0"/>
            <c:val val="0"/>
          </c:errBars>
          <c:xVal>
            <c:numRef>
              <c:f>'5o experimento '!$G$18:$G$21</c:f>
              <c:numCache>
                <c:formatCode>0.0</c:formatCode>
                <c:ptCount val="4"/>
                <c:pt idx="0">
                  <c:v>0</c:v>
                </c:pt>
                <c:pt idx="1">
                  <c:v>1</c:v>
                </c:pt>
                <c:pt idx="2">
                  <c:v>2</c:v>
                </c:pt>
                <c:pt idx="3">
                  <c:v>3</c:v>
                </c:pt>
              </c:numCache>
            </c:numRef>
          </c:xVal>
          <c:yVal>
            <c:numRef>
              <c:f>'5o experimento '!$H$18:$H$21</c:f>
              <c:numCache>
                <c:formatCode>0.00</c:formatCode>
                <c:ptCount val="4"/>
                <c:pt idx="0">
                  <c:v>0.50293063194113297</c:v>
                </c:pt>
                <c:pt idx="1">
                  <c:v>0.52104237688962596</c:v>
                </c:pt>
                <c:pt idx="2">
                  <c:v>0.53684746757836299</c:v>
                </c:pt>
                <c:pt idx="3">
                  <c:v>0.53682995227924302</c:v>
                </c:pt>
              </c:numCache>
            </c:numRef>
          </c:yVal>
          <c:smooth val="0"/>
        </c:ser>
        <c:ser>
          <c:idx val="1"/>
          <c:order val="1"/>
          <c:tx>
            <c:v>Permeable</c:v>
          </c:tx>
          <c:spPr>
            <a:ln w="28575">
              <a:noFill/>
            </a:ln>
          </c:spPr>
          <c:errBars>
            <c:errDir val="y"/>
            <c:errBarType val="both"/>
            <c:errValType val="cust"/>
            <c:noEndCap val="0"/>
            <c:plus>
              <c:numRef>
                <c:f>'5o experimento '!$I$22:$I$25</c:f>
                <c:numCache>
                  <c:formatCode>General</c:formatCode>
                  <c:ptCount val="4"/>
                  <c:pt idx="0">
                    <c:v>9.1203557691459901E-3</c:v>
                  </c:pt>
                  <c:pt idx="1">
                    <c:v>2.7349786439471599E-2</c:v>
                  </c:pt>
                  <c:pt idx="2">
                    <c:v>7.0397381732023007E-2</c:v>
                  </c:pt>
                  <c:pt idx="3">
                    <c:v>4.8955482715530102E-2</c:v>
                  </c:pt>
                </c:numCache>
              </c:numRef>
            </c:plus>
            <c:minus>
              <c:numRef>
                <c:f>'5o experimento '!$I$22:$I$25</c:f>
                <c:numCache>
                  <c:formatCode>General</c:formatCode>
                  <c:ptCount val="4"/>
                  <c:pt idx="0">
                    <c:v>9.1203557691459901E-3</c:v>
                  </c:pt>
                  <c:pt idx="1">
                    <c:v>2.7349786439471599E-2</c:v>
                  </c:pt>
                  <c:pt idx="2">
                    <c:v>7.0397381732023007E-2</c:v>
                  </c:pt>
                  <c:pt idx="3">
                    <c:v>4.8955482715530102E-2</c:v>
                  </c:pt>
                </c:numCache>
              </c:numRef>
            </c:minus>
          </c:errBars>
          <c:errBars>
            <c:errDir val="x"/>
            <c:errBarType val="both"/>
            <c:errValType val="fixedVal"/>
            <c:noEndCap val="0"/>
            <c:val val="0"/>
          </c:errBars>
          <c:xVal>
            <c:numRef>
              <c:f>'5o experimento '!$G$18:$G$21</c:f>
              <c:numCache>
                <c:formatCode>0.0</c:formatCode>
                <c:ptCount val="4"/>
                <c:pt idx="0">
                  <c:v>0</c:v>
                </c:pt>
                <c:pt idx="1">
                  <c:v>1</c:v>
                </c:pt>
                <c:pt idx="2">
                  <c:v>2</c:v>
                </c:pt>
                <c:pt idx="3">
                  <c:v>3</c:v>
                </c:pt>
              </c:numCache>
            </c:numRef>
          </c:xVal>
          <c:yVal>
            <c:numRef>
              <c:f>'5o experimento '!$I$18:$I$21</c:f>
              <c:numCache>
                <c:formatCode>0.00</c:formatCode>
                <c:ptCount val="4"/>
                <c:pt idx="0">
                  <c:v>0.54106869775366695</c:v>
                </c:pt>
                <c:pt idx="1">
                  <c:v>0.87135781040288696</c:v>
                </c:pt>
                <c:pt idx="2">
                  <c:v>1.2381025159908421</c:v>
                </c:pt>
                <c:pt idx="3">
                  <c:v>1.3356956212391811</c:v>
                </c:pt>
              </c:numCache>
            </c:numRef>
          </c:yVal>
          <c:smooth val="0"/>
        </c:ser>
        <c:dLbls>
          <c:showLegendKey val="0"/>
          <c:showVal val="0"/>
          <c:showCatName val="0"/>
          <c:showSerName val="0"/>
          <c:showPercent val="0"/>
          <c:showBubbleSize val="0"/>
        </c:dLbls>
        <c:axId val="237496048"/>
        <c:axId val="237496608"/>
      </c:scatterChart>
      <c:valAx>
        <c:axId val="237496048"/>
        <c:scaling>
          <c:orientation val="minMax"/>
        </c:scaling>
        <c:delete val="0"/>
        <c:axPos val="b"/>
        <c:title>
          <c:tx>
            <c:rich>
              <a:bodyPr/>
              <a:lstStyle/>
              <a:p>
                <a:pPr>
                  <a:defRPr/>
                </a:pPr>
                <a:r>
                  <a:rPr lang="pt-BR"/>
                  <a:t>Water Volume [mL]</a:t>
                </a:r>
              </a:p>
            </c:rich>
          </c:tx>
          <c:layout/>
          <c:overlay val="0"/>
        </c:title>
        <c:numFmt formatCode="0.0" sourceLinked="1"/>
        <c:majorTickMark val="out"/>
        <c:minorTickMark val="none"/>
        <c:tickLblPos val="nextTo"/>
        <c:crossAx val="237496608"/>
        <c:crosses val="autoZero"/>
        <c:crossBetween val="midCat"/>
      </c:valAx>
      <c:valAx>
        <c:axId val="237496608"/>
        <c:scaling>
          <c:orientation val="minMax"/>
        </c:scaling>
        <c:delete val="0"/>
        <c:axPos val="l"/>
        <c:title>
          <c:tx>
            <c:rich>
              <a:bodyPr rot="-5400000" vert="horz"/>
              <a:lstStyle/>
              <a:p>
                <a:pPr>
                  <a:defRPr/>
                </a:pPr>
                <a:r>
                  <a:rPr lang="pt-BR"/>
                  <a:t>Light Intensity [Lux]</a:t>
                </a:r>
              </a:p>
            </c:rich>
          </c:tx>
          <c:layout/>
          <c:overlay val="0"/>
        </c:title>
        <c:numFmt formatCode="0.00" sourceLinked="1"/>
        <c:majorTickMark val="out"/>
        <c:minorTickMark val="none"/>
        <c:tickLblPos val="nextTo"/>
        <c:crossAx val="237496048"/>
        <c:crosses val="autoZero"/>
        <c:crossBetween val="midCat"/>
      </c:valAx>
    </c:plotArea>
    <c:legend>
      <c:legendPos val="r"/>
      <c:layout>
        <c:manualLayout>
          <c:xMode val="edge"/>
          <c:yMode val="edge"/>
          <c:x val="0.123604708172547"/>
          <c:y val="0.121162899699708"/>
          <c:w val="0.168707407149328"/>
          <c:h val="0.133761706908718"/>
        </c:manualLayout>
      </c:layout>
      <c:overlay val="1"/>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Light Intensity vs.</a:t>
            </a:r>
            <a:r>
              <a:rPr lang="pt-BR" baseline="0"/>
              <a:t> Torch Distance</a:t>
            </a:r>
            <a:endParaRPr lang="pt-BR"/>
          </a:p>
        </c:rich>
      </c:tx>
      <c:layout/>
      <c:overlay val="0"/>
    </c:title>
    <c:autoTitleDeleted val="0"/>
    <c:plotArea>
      <c:layout/>
      <c:scatterChart>
        <c:scatterStyle val="lineMarker"/>
        <c:varyColors val="0"/>
        <c:ser>
          <c:idx val="0"/>
          <c:order val="0"/>
          <c:tx>
            <c:v>Dry</c:v>
          </c:tx>
          <c:spPr>
            <a:ln w="28575">
              <a:noFill/>
            </a:ln>
          </c:spPr>
          <c:trendline>
            <c:trendlineType val="poly"/>
            <c:order val="2"/>
            <c:dispRSqr val="0"/>
            <c:dispEq val="0"/>
          </c:trendline>
          <c:errBars>
            <c:errDir val="y"/>
            <c:errBarType val="both"/>
            <c:errValType val="percentage"/>
            <c:noEndCap val="0"/>
            <c:val val="10"/>
          </c:errBars>
          <c:errBars>
            <c:errDir val="x"/>
            <c:errBarType val="both"/>
            <c:errValType val="fixedVal"/>
            <c:noEndCap val="0"/>
            <c:val val="0"/>
          </c:errBars>
          <c:xVal>
            <c:numRef>
              <c:f>'8o experimento'!$I$8:$I$12</c:f>
              <c:numCache>
                <c:formatCode>0.0</c:formatCode>
                <c:ptCount val="5"/>
                <c:pt idx="0">
                  <c:v>1</c:v>
                </c:pt>
                <c:pt idx="1">
                  <c:v>2</c:v>
                </c:pt>
                <c:pt idx="2">
                  <c:v>3</c:v>
                </c:pt>
                <c:pt idx="3">
                  <c:v>4</c:v>
                </c:pt>
                <c:pt idx="4">
                  <c:v>5</c:v>
                </c:pt>
              </c:numCache>
            </c:numRef>
          </c:xVal>
          <c:yVal>
            <c:numRef>
              <c:f>'8o experimento'!$J$8:$J$12</c:f>
              <c:numCache>
                <c:formatCode>0.00</c:formatCode>
                <c:ptCount val="5"/>
                <c:pt idx="0">
                  <c:v>0.16134157028540899</c:v>
                </c:pt>
                <c:pt idx="1">
                  <c:v>9.4045851769270203E-2</c:v>
                </c:pt>
                <c:pt idx="2">
                  <c:v>5.9756270072331197E-2</c:v>
                </c:pt>
                <c:pt idx="3">
                  <c:v>3.4632293254014103E-2</c:v>
                </c:pt>
                <c:pt idx="4">
                  <c:v>2.3841455451620801E-2</c:v>
                </c:pt>
              </c:numCache>
            </c:numRef>
          </c:yVal>
          <c:smooth val="0"/>
        </c:ser>
        <c:ser>
          <c:idx val="1"/>
          <c:order val="1"/>
          <c:tx>
            <c:v>Wet [1,0mL]</c:v>
          </c:tx>
          <c:spPr>
            <a:ln w="28575">
              <a:noFill/>
            </a:ln>
          </c:spPr>
          <c:trendline>
            <c:trendlineType val="poly"/>
            <c:order val="2"/>
            <c:dispRSqr val="0"/>
            <c:dispEq val="0"/>
          </c:trendline>
          <c:errBars>
            <c:errDir val="y"/>
            <c:errBarType val="both"/>
            <c:errValType val="percentage"/>
            <c:noEndCap val="0"/>
            <c:val val="10"/>
          </c:errBars>
          <c:errBars>
            <c:errDir val="x"/>
            <c:errBarType val="both"/>
            <c:errValType val="fixedVal"/>
            <c:noEndCap val="0"/>
            <c:val val="0"/>
          </c:errBars>
          <c:xVal>
            <c:numRef>
              <c:f>'8o experimento'!$I$8:$I$12</c:f>
              <c:numCache>
                <c:formatCode>0.0</c:formatCode>
                <c:ptCount val="5"/>
                <c:pt idx="0">
                  <c:v>1</c:v>
                </c:pt>
                <c:pt idx="1">
                  <c:v>2</c:v>
                </c:pt>
                <c:pt idx="2">
                  <c:v>3</c:v>
                </c:pt>
                <c:pt idx="3">
                  <c:v>4</c:v>
                </c:pt>
                <c:pt idx="4">
                  <c:v>5</c:v>
                </c:pt>
              </c:numCache>
            </c:numRef>
          </c:xVal>
          <c:yVal>
            <c:numRef>
              <c:f>'8o experimento'!$K$8:$K$12</c:f>
              <c:numCache>
                <c:formatCode>0.00</c:formatCode>
                <c:ptCount val="5"/>
                <c:pt idx="0">
                  <c:v>0.592284696555334</c:v>
                </c:pt>
                <c:pt idx="1">
                  <c:v>0.269720501496994</c:v>
                </c:pt>
                <c:pt idx="2">
                  <c:v>0.182109668129771</c:v>
                </c:pt>
                <c:pt idx="3">
                  <c:v>0.114975267085054</c:v>
                </c:pt>
                <c:pt idx="4">
                  <c:v>7.8437409268498501E-2</c:v>
                </c:pt>
              </c:numCache>
            </c:numRef>
          </c:yVal>
          <c:smooth val="0"/>
        </c:ser>
        <c:dLbls>
          <c:showLegendKey val="0"/>
          <c:showVal val="0"/>
          <c:showCatName val="0"/>
          <c:showSerName val="0"/>
          <c:showPercent val="0"/>
          <c:showBubbleSize val="0"/>
        </c:dLbls>
        <c:axId val="237618544"/>
        <c:axId val="237619104"/>
      </c:scatterChart>
      <c:valAx>
        <c:axId val="237618544"/>
        <c:scaling>
          <c:orientation val="minMax"/>
          <c:max val="5.5"/>
          <c:min val="1"/>
        </c:scaling>
        <c:delete val="0"/>
        <c:axPos val="b"/>
        <c:title>
          <c:tx>
            <c:rich>
              <a:bodyPr/>
              <a:lstStyle/>
              <a:p>
                <a:pPr>
                  <a:defRPr/>
                </a:pPr>
                <a:r>
                  <a:rPr lang="pt-BR"/>
                  <a:t>Distance</a:t>
                </a:r>
                <a:r>
                  <a:rPr lang="pt-BR" baseline="0"/>
                  <a:t> [cm]</a:t>
                </a:r>
                <a:endParaRPr lang="pt-BR"/>
              </a:p>
            </c:rich>
          </c:tx>
          <c:layout/>
          <c:overlay val="0"/>
        </c:title>
        <c:numFmt formatCode="0.0" sourceLinked="1"/>
        <c:majorTickMark val="out"/>
        <c:minorTickMark val="none"/>
        <c:tickLblPos val="nextTo"/>
        <c:crossAx val="237619104"/>
        <c:crosses val="autoZero"/>
        <c:crossBetween val="midCat"/>
      </c:valAx>
      <c:valAx>
        <c:axId val="237619104"/>
        <c:scaling>
          <c:orientation val="minMax"/>
        </c:scaling>
        <c:delete val="0"/>
        <c:axPos val="l"/>
        <c:title>
          <c:tx>
            <c:rich>
              <a:bodyPr rot="-5400000" vert="horz"/>
              <a:lstStyle/>
              <a:p>
                <a:pPr>
                  <a:defRPr/>
                </a:pPr>
                <a:r>
                  <a:rPr lang="pt-BR"/>
                  <a:t>Light Intensity [Lux]</a:t>
                </a:r>
              </a:p>
            </c:rich>
          </c:tx>
          <c:layout/>
          <c:overlay val="0"/>
        </c:title>
        <c:numFmt formatCode="0.00" sourceLinked="1"/>
        <c:majorTickMark val="out"/>
        <c:minorTickMark val="none"/>
        <c:tickLblPos val="nextTo"/>
        <c:crossAx val="237618544"/>
        <c:crosses val="autoZero"/>
        <c:crossBetween val="midCat"/>
        <c:minorUnit val="0.05"/>
      </c:valAx>
    </c:plotArea>
    <c:legend>
      <c:legendPos val="r"/>
      <c:legendEntry>
        <c:idx val="2"/>
        <c:delete val="1"/>
      </c:legendEntry>
      <c:legendEntry>
        <c:idx val="3"/>
        <c:delete val="1"/>
      </c:legendEntry>
      <c:layout>
        <c:manualLayout>
          <c:xMode val="edge"/>
          <c:yMode val="edge"/>
          <c:x val="0.69061198600175"/>
          <c:y val="0.32131743948673103"/>
          <c:w val="0.187290901137358"/>
          <c:h val="0.15784324271011199"/>
        </c:manualLayout>
      </c:layout>
      <c:overlay val="1"/>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pt-BR"/>
              <a:t>Light Source Comparison</a:t>
            </a:r>
          </a:p>
        </c:rich>
      </c:tx>
      <c:layout/>
      <c:overlay val="0"/>
    </c:title>
    <c:autoTitleDeleted val="0"/>
    <c:plotArea>
      <c:layout/>
      <c:barChart>
        <c:barDir val="col"/>
        <c:grouping val="clustered"/>
        <c:varyColors val="0"/>
        <c:ser>
          <c:idx val="0"/>
          <c:order val="0"/>
          <c:invertIfNegative val="0"/>
          <c:cat>
            <c:strRef>
              <c:f>('6o experimento '!$H$25;'6o experimento '!$J$25;'6o experimento '!$L$25)</c:f>
              <c:strCache>
                <c:ptCount val="3"/>
                <c:pt idx="0">
                  <c:v>Torch</c:v>
                </c:pt>
                <c:pt idx="1">
                  <c:v>LED</c:v>
                </c:pt>
                <c:pt idx="2">
                  <c:v>Green Laser</c:v>
                </c:pt>
              </c:strCache>
            </c:strRef>
          </c:cat>
          <c:val>
            <c:numRef>
              <c:f>'6o experimento '!$H$27:$J$27</c:f>
              <c:numCache>
                <c:formatCode>0.00</c:formatCode>
                <c:ptCount val="3"/>
                <c:pt idx="0">
                  <c:v>1.382336819403984</c:v>
                </c:pt>
                <c:pt idx="1">
                  <c:v>1.1941890638631401</c:v>
                </c:pt>
                <c:pt idx="2">
                  <c:v>5.8536378423241864</c:v>
                </c:pt>
              </c:numCache>
            </c:numRef>
          </c:val>
        </c:ser>
        <c:dLbls>
          <c:showLegendKey val="0"/>
          <c:showVal val="0"/>
          <c:showCatName val="0"/>
          <c:showSerName val="0"/>
          <c:showPercent val="0"/>
          <c:showBubbleSize val="0"/>
        </c:dLbls>
        <c:gapWidth val="150"/>
        <c:axId val="237621344"/>
        <c:axId val="237621904"/>
      </c:barChart>
      <c:catAx>
        <c:axId val="237621344"/>
        <c:scaling>
          <c:orientation val="minMax"/>
        </c:scaling>
        <c:delete val="0"/>
        <c:axPos val="b"/>
        <c:title>
          <c:tx>
            <c:rich>
              <a:bodyPr/>
              <a:lstStyle/>
              <a:p>
                <a:pPr>
                  <a:defRPr/>
                </a:pPr>
                <a:r>
                  <a:rPr lang="pt-BR"/>
                  <a:t>Light Source</a:t>
                </a:r>
              </a:p>
            </c:rich>
          </c:tx>
          <c:layout/>
          <c:overlay val="0"/>
        </c:title>
        <c:numFmt formatCode="General" sourceLinked="0"/>
        <c:majorTickMark val="out"/>
        <c:minorTickMark val="none"/>
        <c:tickLblPos val="nextTo"/>
        <c:crossAx val="237621904"/>
        <c:crosses val="autoZero"/>
        <c:auto val="1"/>
        <c:lblAlgn val="ctr"/>
        <c:lblOffset val="100"/>
        <c:noMultiLvlLbl val="0"/>
      </c:catAx>
      <c:valAx>
        <c:axId val="237621904"/>
        <c:scaling>
          <c:orientation val="minMax"/>
        </c:scaling>
        <c:delete val="0"/>
        <c:axPos val="l"/>
        <c:title>
          <c:tx>
            <c:rich>
              <a:bodyPr rot="-5400000" vert="horz"/>
              <a:lstStyle/>
              <a:p>
                <a:pPr>
                  <a:defRPr/>
                </a:pPr>
                <a:r>
                  <a:rPr lang="en-US" dirty="0" smtClean="0"/>
                  <a:t>Transmission/ Dry Transmission</a:t>
                </a:r>
                <a:endParaRPr lang="en-US" dirty="0"/>
              </a:p>
            </c:rich>
          </c:tx>
          <c:layout/>
          <c:overlay val="0"/>
        </c:title>
        <c:numFmt formatCode="0.00" sourceLinked="1"/>
        <c:majorTickMark val="out"/>
        <c:minorTickMark val="none"/>
        <c:tickLblPos val="nextTo"/>
        <c:crossAx val="237621344"/>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B4AA3-B66E-4F5B-92EA-24AD688A81A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pt-BR"/>
        </a:p>
      </dgm:t>
    </dgm:pt>
    <dgm:pt modelId="{95856FA6-0B21-4CB2-9459-222BDC3AEFC2}">
      <dgm:prSet phldrT="[Texto]"/>
      <dgm:spPr/>
      <dgm:t>
        <a:bodyPr/>
        <a:lstStyle/>
        <a:p>
          <a:r>
            <a:rPr lang="pt-BR" dirty="0" err="1" smtClean="0"/>
            <a:t>Theoretical</a:t>
          </a:r>
          <a:r>
            <a:rPr lang="pt-BR" dirty="0" smtClean="0"/>
            <a:t> </a:t>
          </a:r>
          <a:r>
            <a:rPr lang="pt-BR" dirty="0" err="1" smtClean="0"/>
            <a:t>Introduction</a:t>
          </a:r>
          <a:endParaRPr lang="pt-BR" dirty="0"/>
        </a:p>
      </dgm:t>
    </dgm:pt>
    <dgm:pt modelId="{38C66EB6-7508-4EDB-88F1-6EF6BAEBFBBC}" type="parTrans" cxnId="{D545A957-570A-4E0D-BA10-E83B6DD34FE2}">
      <dgm:prSet/>
      <dgm:spPr/>
      <dgm:t>
        <a:bodyPr/>
        <a:lstStyle/>
        <a:p>
          <a:endParaRPr lang="pt-BR"/>
        </a:p>
      </dgm:t>
    </dgm:pt>
    <dgm:pt modelId="{3FE216B5-DF70-4F44-8D18-29B9CDC4E555}" type="sibTrans" cxnId="{D545A957-570A-4E0D-BA10-E83B6DD34FE2}">
      <dgm:prSet/>
      <dgm:spPr/>
      <dgm:t>
        <a:bodyPr/>
        <a:lstStyle/>
        <a:p>
          <a:endParaRPr lang="pt-BR"/>
        </a:p>
      </dgm:t>
    </dgm:pt>
    <dgm:pt modelId="{D715D911-E088-4C94-B5A3-2DBA82F2764C}">
      <dgm:prSet phldrT="[Texto]"/>
      <dgm:spPr/>
      <dgm:t>
        <a:bodyPr/>
        <a:lstStyle/>
        <a:p>
          <a:r>
            <a:rPr lang="pt-BR" dirty="0" err="1" smtClean="0"/>
            <a:t>Experiments</a:t>
          </a:r>
          <a:endParaRPr lang="pt-BR" dirty="0"/>
        </a:p>
      </dgm:t>
    </dgm:pt>
    <dgm:pt modelId="{CC76373F-335E-4FFF-9CF1-553A6D340BEC}" type="parTrans" cxnId="{9270A865-FA05-404B-BD28-1B0007306694}">
      <dgm:prSet/>
      <dgm:spPr/>
      <dgm:t>
        <a:bodyPr/>
        <a:lstStyle/>
        <a:p>
          <a:endParaRPr lang="pt-BR"/>
        </a:p>
      </dgm:t>
    </dgm:pt>
    <dgm:pt modelId="{ED089098-F36E-4EBA-B799-B17706F4D443}" type="sibTrans" cxnId="{9270A865-FA05-404B-BD28-1B0007306694}">
      <dgm:prSet/>
      <dgm:spPr/>
      <dgm:t>
        <a:bodyPr/>
        <a:lstStyle/>
        <a:p>
          <a:endParaRPr lang="pt-BR"/>
        </a:p>
      </dgm:t>
    </dgm:pt>
    <dgm:pt modelId="{A31C7883-7732-4417-9AB4-E9172B4745B2}">
      <dgm:prSet phldrT="[Texto]"/>
      <dgm:spPr/>
      <dgm:t>
        <a:bodyPr/>
        <a:lstStyle/>
        <a:p>
          <a:r>
            <a:rPr lang="pt-BR" dirty="0" err="1" smtClean="0"/>
            <a:t>Conclusion</a:t>
          </a:r>
          <a:endParaRPr lang="pt-BR" dirty="0"/>
        </a:p>
      </dgm:t>
    </dgm:pt>
    <dgm:pt modelId="{F89A2681-8718-45E1-99A6-DAE7CE66A60B}" type="parTrans" cxnId="{F067CB98-9789-4948-98C1-7F6617226A89}">
      <dgm:prSet/>
      <dgm:spPr/>
      <dgm:t>
        <a:bodyPr/>
        <a:lstStyle/>
        <a:p>
          <a:endParaRPr lang="pt-BR"/>
        </a:p>
      </dgm:t>
    </dgm:pt>
    <dgm:pt modelId="{B2B00BEB-FFB6-4180-B48F-130017E3E3E1}" type="sibTrans" cxnId="{F067CB98-9789-4948-98C1-7F6617226A89}">
      <dgm:prSet/>
      <dgm:spPr/>
      <dgm:t>
        <a:bodyPr/>
        <a:lstStyle/>
        <a:p>
          <a:endParaRPr lang="pt-BR"/>
        </a:p>
      </dgm:t>
    </dgm:pt>
    <dgm:pt modelId="{1D305A36-D2D2-40AA-BA5C-C8E8C0F18AD7}">
      <dgm:prSet/>
      <dgm:spPr/>
      <dgm:t>
        <a:bodyPr/>
        <a:lstStyle/>
        <a:p>
          <a:r>
            <a:rPr lang="pt-BR" dirty="0" smtClean="0"/>
            <a:t>Qualitative Analysis</a:t>
          </a:r>
          <a:endParaRPr lang="pt-BR" dirty="0"/>
        </a:p>
      </dgm:t>
    </dgm:pt>
    <dgm:pt modelId="{0A7721F8-CB62-4AF5-8884-3BD0E09885D6}" type="parTrans" cxnId="{4E541080-C1CB-4F9B-8EBA-D4B41DD03275}">
      <dgm:prSet/>
      <dgm:spPr/>
      <dgm:t>
        <a:bodyPr/>
        <a:lstStyle/>
        <a:p>
          <a:endParaRPr lang="pt-BR"/>
        </a:p>
      </dgm:t>
    </dgm:pt>
    <dgm:pt modelId="{A7160291-8F53-4722-B6EA-1351A4034BDF}" type="sibTrans" cxnId="{4E541080-C1CB-4F9B-8EBA-D4B41DD03275}">
      <dgm:prSet/>
      <dgm:spPr/>
      <dgm:t>
        <a:bodyPr/>
        <a:lstStyle/>
        <a:p>
          <a:endParaRPr lang="pt-BR"/>
        </a:p>
      </dgm:t>
    </dgm:pt>
    <dgm:pt modelId="{7C6763CE-F6E0-4013-962F-46D52053F5D3}">
      <dgm:prSet/>
      <dgm:spPr/>
      <dgm:t>
        <a:bodyPr/>
        <a:lstStyle/>
        <a:p>
          <a:r>
            <a:rPr lang="pt-BR" dirty="0" smtClean="0"/>
            <a:t>Materials</a:t>
          </a:r>
          <a:endParaRPr lang="pt-BR" dirty="0"/>
        </a:p>
      </dgm:t>
    </dgm:pt>
    <dgm:pt modelId="{9548BC22-7B81-4144-9FC7-907EA767C917}" type="parTrans" cxnId="{DF472319-260D-4322-A5F8-002627A202AF}">
      <dgm:prSet/>
      <dgm:spPr/>
      <dgm:t>
        <a:bodyPr/>
        <a:lstStyle/>
        <a:p>
          <a:endParaRPr lang="pt-BR"/>
        </a:p>
      </dgm:t>
    </dgm:pt>
    <dgm:pt modelId="{60B10DEC-71A8-47FC-B338-C2CACC8122BC}" type="sibTrans" cxnId="{DF472319-260D-4322-A5F8-002627A202AF}">
      <dgm:prSet/>
      <dgm:spPr/>
      <dgm:t>
        <a:bodyPr/>
        <a:lstStyle/>
        <a:p>
          <a:endParaRPr lang="pt-BR"/>
        </a:p>
      </dgm:t>
    </dgm:pt>
    <dgm:pt modelId="{E07DE0E1-8494-4DD6-84CD-B07099FF0113}">
      <dgm:prSet/>
      <dgm:spPr/>
      <dgm:t>
        <a:bodyPr/>
        <a:lstStyle/>
        <a:p>
          <a:r>
            <a:rPr lang="pt-BR" dirty="0" smtClean="0"/>
            <a:t>Data Analysis</a:t>
          </a:r>
          <a:endParaRPr lang="pt-BR" dirty="0"/>
        </a:p>
      </dgm:t>
    </dgm:pt>
    <dgm:pt modelId="{95D1D9F5-70B0-4240-881F-73A69B05763B}" type="parTrans" cxnId="{FB35AD51-F707-4180-82B9-FEE7560DBCAA}">
      <dgm:prSet/>
      <dgm:spPr/>
      <dgm:t>
        <a:bodyPr/>
        <a:lstStyle/>
        <a:p>
          <a:endParaRPr lang="en-US"/>
        </a:p>
      </dgm:t>
    </dgm:pt>
    <dgm:pt modelId="{B94FEAE6-E924-4CC4-BE67-60189AE421B8}" type="sibTrans" cxnId="{FB35AD51-F707-4180-82B9-FEE7560DBCAA}">
      <dgm:prSet/>
      <dgm:spPr/>
      <dgm:t>
        <a:bodyPr/>
        <a:lstStyle/>
        <a:p>
          <a:endParaRPr lang="en-US"/>
        </a:p>
      </dgm:t>
    </dgm:pt>
    <dgm:pt modelId="{46BF3B15-3382-4812-BC64-8032D2BEDE41}">
      <dgm:prSet/>
      <dgm:spPr/>
      <dgm:t>
        <a:bodyPr/>
        <a:lstStyle/>
        <a:p>
          <a:r>
            <a:rPr lang="pt-BR" dirty="0" smtClean="0"/>
            <a:t>Relevant Parameters</a:t>
          </a:r>
          <a:endParaRPr lang="en-US" dirty="0"/>
        </a:p>
      </dgm:t>
    </dgm:pt>
    <dgm:pt modelId="{4F5EBD52-C417-4F19-BD45-C67B2D8E0F19}" type="parTrans" cxnId="{DA1A5D27-EEF9-4889-B760-A9406B7C9E16}">
      <dgm:prSet/>
      <dgm:spPr/>
      <dgm:t>
        <a:bodyPr/>
        <a:lstStyle/>
        <a:p>
          <a:endParaRPr lang="en-US"/>
        </a:p>
      </dgm:t>
    </dgm:pt>
    <dgm:pt modelId="{AC6F8269-4B05-422B-B7C4-2BB2581239D1}" type="sibTrans" cxnId="{DA1A5D27-EEF9-4889-B760-A9406B7C9E16}">
      <dgm:prSet/>
      <dgm:spPr/>
      <dgm:t>
        <a:bodyPr/>
        <a:lstStyle/>
        <a:p>
          <a:endParaRPr lang="en-US"/>
        </a:p>
      </dgm:t>
    </dgm:pt>
    <dgm:pt modelId="{1E05ACD1-654E-46EA-86CC-70316FF78C19}">
      <dgm:prSet/>
      <dgm:spPr/>
      <dgm:t>
        <a:bodyPr/>
        <a:lstStyle/>
        <a:p>
          <a:r>
            <a:rPr lang="pt-BR" dirty="0" smtClean="0"/>
            <a:t>Procedures</a:t>
          </a:r>
          <a:endParaRPr lang="pt-BR" dirty="0"/>
        </a:p>
      </dgm:t>
    </dgm:pt>
    <dgm:pt modelId="{D9445D58-5D1E-4A81-BE50-ED91AA468EE5}" type="parTrans" cxnId="{F7B04FB9-0A69-4229-930F-FEA6662B7757}">
      <dgm:prSet/>
      <dgm:spPr/>
      <dgm:t>
        <a:bodyPr/>
        <a:lstStyle/>
        <a:p>
          <a:endParaRPr lang="en-US"/>
        </a:p>
      </dgm:t>
    </dgm:pt>
    <dgm:pt modelId="{356297DB-46E0-4403-8E50-859B738F9660}" type="sibTrans" cxnId="{F7B04FB9-0A69-4229-930F-FEA6662B7757}">
      <dgm:prSet/>
      <dgm:spPr/>
      <dgm:t>
        <a:bodyPr/>
        <a:lstStyle/>
        <a:p>
          <a:endParaRPr lang="en-US"/>
        </a:p>
      </dgm:t>
    </dgm:pt>
    <dgm:pt modelId="{1AC51EA4-8625-4053-ADFB-5CE466654F82}">
      <dgm:prSet/>
      <dgm:spPr/>
      <dgm:t>
        <a:bodyPr/>
        <a:lstStyle/>
        <a:p>
          <a:r>
            <a:rPr lang="pt-BR" dirty="0" smtClean="0"/>
            <a:t>Quantitative Analysis</a:t>
          </a:r>
          <a:endParaRPr lang="pt-BR" dirty="0"/>
        </a:p>
      </dgm:t>
    </dgm:pt>
    <dgm:pt modelId="{7C5362DB-369A-4A46-B707-F9DA89D94DC0}" type="parTrans" cxnId="{A332AE98-7475-4C4E-87B0-1658370F744E}">
      <dgm:prSet/>
      <dgm:spPr/>
      <dgm:t>
        <a:bodyPr/>
        <a:lstStyle/>
        <a:p>
          <a:endParaRPr lang="en-US"/>
        </a:p>
      </dgm:t>
    </dgm:pt>
    <dgm:pt modelId="{50AF09A8-412D-4336-B718-8CAA2B423A8B}" type="sibTrans" cxnId="{A332AE98-7475-4C4E-87B0-1658370F744E}">
      <dgm:prSet/>
      <dgm:spPr/>
      <dgm:t>
        <a:bodyPr/>
        <a:lstStyle/>
        <a:p>
          <a:endParaRPr lang="en-US"/>
        </a:p>
      </dgm:t>
    </dgm:pt>
    <dgm:pt modelId="{3A8BA0D1-4CB9-4D4A-8051-75190699766D}">
      <dgm:prSet/>
      <dgm:spPr/>
      <dgm:t>
        <a:bodyPr/>
        <a:lstStyle/>
        <a:p>
          <a:r>
            <a:rPr lang="pt-BR" dirty="0" smtClean="0"/>
            <a:t>Prediction of Relevant Parameters</a:t>
          </a:r>
          <a:endParaRPr lang="pt-BR" dirty="0"/>
        </a:p>
      </dgm:t>
    </dgm:pt>
    <dgm:pt modelId="{E88F0F76-E6D3-4334-B38E-8ACF8A5BC388}" type="parTrans" cxnId="{016ACD22-3F28-4676-B662-BA89BC8632BA}">
      <dgm:prSet/>
      <dgm:spPr/>
      <dgm:t>
        <a:bodyPr/>
        <a:lstStyle/>
        <a:p>
          <a:endParaRPr lang="en-US"/>
        </a:p>
      </dgm:t>
    </dgm:pt>
    <dgm:pt modelId="{4913CA8F-DAAD-4FD1-BA58-E50BD2642702}" type="sibTrans" cxnId="{016ACD22-3F28-4676-B662-BA89BC8632BA}">
      <dgm:prSet/>
      <dgm:spPr/>
      <dgm:t>
        <a:bodyPr/>
        <a:lstStyle/>
        <a:p>
          <a:endParaRPr lang="en-US"/>
        </a:p>
      </dgm:t>
    </dgm:pt>
    <dgm:pt modelId="{C7C20525-BC17-4E6A-BCA0-8F5549BE7282}" type="pres">
      <dgm:prSet presAssocID="{B47B4AA3-B66E-4F5B-92EA-24AD688A81AB}" presName="linear" presStyleCnt="0">
        <dgm:presLayoutVars>
          <dgm:dir/>
          <dgm:animLvl val="lvl"/>
          <dgm:resizeHandles val="exact"/>
        </dgm:presLayoutVars>
      </dgm:prSet>
      <dgm:spPr/>
      <dgm:t>
        <a:bodyPr/>
        <a:lstStyle/>
        <a:p>
          <a:endParaRPr lang="pt-BR"/>
        </a:p>
      </dgm:t>
    </dgm:pt>
    <dgm:pt modelId="{3F6C3A33-297F-4299-B204-32ED652768DD}" type="pres">
      <dgm:prSet presAssocID="{95856FA6-0B21-4CB2-9459-222BDC3AEFC2}" presName="parentLin" presStyleCnt="0"/>
      <dgm:spPr/>
    </dgm:pt>
    <dgm:pt modelId="{E432EBD8-3727-4053-950C-C1870933EA46}" type="pres">
      <dgm:prSet presAssocID="{95856FA6-0B21-4CB2-9459-222BDC3AEFC2}" presName="parentLeftMargin" presStyleLbl="node1" presStyleIdx="0" presStyleCnt="3"/>
      <dgm:spPr/>
      <dgm:t>
        <a:bodyPr/>
        <a:lstStyle/>
        <a:p>
          <a:endParaRPr lang="pt-BR"/>
        </a:p>
      </dgm:t>
    </dgm:pt>
    <dgm:pt modelId="{8B0DA8D5-32C5-4735-A975-6893FAB9EEC4}" type="pres">
      <dgm:prSet presAssocID="{95856FA6-0B21-4CB2-9459-222BDC3AEFC2}" presName="parentText" presStyleLbl="node1" presStyleIdx="0" presStyleCnt="3">
        <dgm:presLayoutVars>
          <dgm:chMax val="0"/>
          <dgm:bulletEnabled val="1"/>
        </dgm:presLayoutVars>
      </dgm:prSet>
      <dgm:spPr/>
      <dgm:t>
        <a:bodyPr/>
        <a:lstStyle/>
        <a:p>
          <a:endParaRPr lang="pt-BR"/>
        </a:p>
      </dgm:t>
    </dgm:pt>
    <dgm:pt modelId="{302328E8-91B5-44FD-A3E5-8DACFF999DB8}" type="pres">
      <dgm:prSet presAssocID="{95856FA6-0B21-4CB2-9459-222BDC3AEFC2}" presName="negativeSpace" presStyleCnt="0"/>
      <dgm:spPr/>
    </dgm:pt>
    <dgm:pt modelId="{4D2F23F2-4B2D-4A1C-B1CA-E34708A7A70B}" type="pres">
      <dgm:prSet presAssocID="{95856FA6-0B21-4CB2-9459-222BDC3AEFC2}" presName="childText" presStyleLbl="conFgAcc1" presStyleIdx="0" presStyleCnt="3">
        <dgm:presLayoutVars>
          <dgm:bulletEnabled val="1"/>
        </dgm:presLayoutVars>
      </dgm:prSet>
      <dgm:spPr/>
      <dgm:t>
        <a:bodyPr/>
        <a:lstStyle/>
        <a:p>
          <a:endParaRPr lang="pt-BR"/>
        </a:p>
      </dgm:t>
    </dgm:pt>
    <dgm:pt modelId="{48574B18-B673-4A56-8FBB-53F34E222AB1}" type="pres">
      <dgm:prSet presAssocID="{3FE216B5-DF70-4F44-8D18-29B9CDC4E555}" presName="spaceBetweenRectangles" presStyleCnt="0"/>
      <dgm:spPr/>
    </dgm:pt>
    <dgm:pt modelId="{B21464CF-3648-4792-AD4C-D6230A7EFF6B}" type="pres">
      <dgm:prSet presAssocID="{D715D911-E088-4C94-B5A3-2DBA82F2764C}" presName="parentLin" presStyleCnt="0"/>
      <dgm:spPr/>
    </dgm:pt>
    <dgm:pt modelId="{8722B3BF-ABA3-43CE-8CBF-8CAC1E84664B}" type="pres">
      <dgm:prSet presAssocID="{D715D911-E088-4C94-B5A3-2DBA82F2764C}" presName="parentLeftMargin" presStyleLbl="node1" presStyleIdx="0" presStyleCnt="3"/>
      <dgm:spPr/>
      <dgm:t>
        <a:bodyPr/>
        <a:lstStyle/>
        <a:p>
          <a:endParaRPr lang="pt-BR"/>
        </a:p>
      </dgm:t>
    </dgm:pt>
    <dgm:pt modelId="{14AC70D6-6E1F-4561-9C17-9F715259102A}" type="pres">
      <dgm:prSet presAssocID="{D715D911-E088-4C94-B5A3-2DBA82F2764C}" presName="parentText" presStyleLbl="node1" presStyleIdx="1" presStyleCnt="3">
        <dgm:presLayoutVars>
          <dgm:chMax val="0"/>
          <dgm:bulletEnabled val="1"/>
        </dgm:presLayoutVars>
      </dgm:prSet>
      <dgm:spPr/>
      <dgm:t>
        <a:bodyPr/>
        <a:lstStyle/>
        <a:p>
          <a:endParaRPr lang="pt-BR"/>
        </a:p>
      </dgm:t>
    </dgm:pt>
    <dgm:pt modelId="{E2B95536-D8BA-43EC-924A-5DA6233EF119}" type="pres">
      <dgm:prSet presAssocID="{D715D911-E088-4C94-B5A3-2DBA82F2764C}" presName="negativeSpace" presStyleCnt="0"/>
      <dgm:spPr/>
    </dgm:pt>
    <dgm:pt modelId="{0524AC41-A7DB-419C-B36E-769FE087EF1A}" type="pres">
      <dgm:prSet presAssocID="{D715D911-E088-4C94-B5A3-2DBA82F2764C}" presName="childText" presStyleLbl="conFgAcc1" presStyleIdx="1" presStyleCnt="3">
        <dgm:presLayoutVars>
          <dgm:bulletEnabled val="1"/>
        </dgm:presLayoutVars>
      </dgm:prSet>
      <dgm:spPr/>
      <dgm:t>
        <a:bodyPr/>
        <a:lstStyle/>
        <a:p>
          <a:endParaRPr lang="pt-BR"/>
        </a:p>
      </dgm:t>
    </dgm:pt>
    <dgm:pt modelId="{94AD4A1F-D000-42EE-AB2E-833B817FEC22}" type="pres">
      <dgm:prSet presAssocID="{ED089098-F36E-4EBA-B799-B17706F4D443}" presName="spaceBetweenRectangles" presStyleCnt="0"/>
      <dgm:spPr/>
    </dgm:pt>
    <dgm:pt modelId="{4A88137D-6CFF-4F20-B117-50066589B9E1}" type="pres">
      <dgm:prSet presAssocID="{A31C7883-7732-4417-9AB4-E9172B4745B2}" presName="parentLin" presStyleCnt="0"/>
      <dgm:spPr/>
    </dgm:pt>
    <dgm:pt modelId="{86BAF23F-5EBE-4493-A433-C55C73932F9B}" type="pres">
      <dgm:prSet presAssocID="{A31C7883-7732-4417-9AB4-E9172B4745B2}" presName="parentLeftMargin" presStyleLbl="node1" presStyleIdx="1" presStyleCnt="3"/>
      <dgm:spPr/>
      <dgm:t>
        <a:bodyPr/>
        <a:lstStyle/>
        <a:p>
          <a:endParaRPr lang="pt-BR"/>
        </a:p>
      </dgm:t>
    </dgm:pt>
    <dgm:pt modelId="{49D323C7-9475-4DA9-8735-A14D7AFF9D88}" type="pres">
      <dgm:prSet presAssocID="{A31C7883-7732-4417-9AB4-E9172B4745B2}" presName="parentText" presStyleLbl="node1" presStyleIdx="2" presStyleCnt="3">
        <dgm:presLayoutVars>
          <dgm:chMax val="0"/>
          <dgm:bulletEnabled val="1"/>
        </dgm:presLayoutVars>
      </dgm:prSet>
      <dgm:spPr/>
      <dgm:t>
        <a:bodyPr/>
        <a:lstStyle/>
        <a:p>
          <a:endParaRPr lang="pt-BR"/>
        </a:p>
      </dgm:t>
    </dgm:pt>
    <dgm:pt modelId="{0430F15D-211D-41EA-9E7A-574ECF5CE9EF}" type="pres">
      <dgm:prSet presAssocID="{A31C7883-7732-4417-9AB4-E9172B4745B2}" presName="negativeSpace" presStyleCnt="0"/>
      <dgm:spPr/>
    </dgm:pt>
    <dgm:pt modelId="{789EA899-E94D-4D74-A6A4-E6DDBDA43AF7}" type="pres">
      <dgm:prSet presAssocID="{A31C7883-7732-4417-9AB4-E9172B4745B2}" presName="childText" presStyleLbl="conFgAcc1" presStyleIdx="2" presStyleCnt="3">
        <dgm:presLayoutVars>
          <dgm:bulletEnabled val="1"/>
        </dgm:presLayoutVars>
      </dgm:prSet>
      <dgm:spPr/>
      <dgm:t>
        <a:bodyPr/>
        <a:lstStyle/>
        <a:p>
          <a:endParaRPr lang="en-US"/>
        </a:p>
      </dgm:t>
    </dgm:pt>
  </dgm:ptLst>
  <dgm:cxnLst>
    <dgm:cxn modelId="{F067CB98-9789-4948-98C1-7F6617226A89}" srcId="{B47B4AA3-B66E-4F5B-92EA-24AD688A81AB}" destId="{A31C7883-7732-4417-9AB4-E9172B4745B2}" srcOrd="2" destOrd="0" parTransId="{F89A2681-8718-45E1-99A6-DAE7CE66A60B}" sibTransId="{B2B00BEB-FFB6-4180-B48F-130017E3E3E1}"/>
    <dgm:cxn modelId="{F7B04FB9-0A69-4229-930F-FEA6662B7757}" srcId="{D715D911-E088-4C94-B5A3-2DBA82F2764C}" destId="{1E05ACD1-654E-46EA-86CC-70316FF78C19}" srcOrd="1" destOrd="0" parTransId="{D9445D58-5D1E-4A81-BE50-ED91AA468EE5}" sibTransId="{356297DB-46E0-4403-8E50-859B738F9660}"/>
    <dgm:cxn modelId="{FB35AD51-F707-4180-82B9-FEE7560DBCAA}" srcId="{D715D911-E088-4C94-B5A3-2DBA82F2764C}" destId="{E07DE0E1-8494-4DD6-84CD-B07099FF0113}" srcOrd="2" destOrd="0" parTransId="{95D1D9F5-70B0-4240-881F-73A69B05763B}" sibTransId="{B94FEAE6-E924-4CC4-BE67-60189AE421B8}"/>
    <dgm:cxn modelId="{DF472319-260D-4322-A5F8-002627A202AF}" srcId="{D715D911-E088-4C94-B5A3-2DBA82F2764C}" destId="{7C6763CE-F6E0-4013-962F-46D52053F5D3}" srcOrd="0" destOrd="0" parTransId="{9548BC22-7B81-4144-9FC7-907EA767C917}" sibTransId="{60B10DEC-71A8-47FC-B338-C2CACC8122BC}"/>
    <dgm:cxn modelId="{C1802322-BCF4-4831-8EF6-BD8F3A915DDE}" type="presOf" srcId="{1D305A36-D2D2-40AA-BA5C-C8E8C0F18AD7}" destId="{4D2F23F2-4B2D-4A1C-B1CA-E34708A7A70B}" srcOrd="0" destOrd="0" presId="urn:microsoft.com/office/officeart/2005/8/layout/list1"/>
    <dgm:cxn modelId="{084A2469-65EE-4E64-ADD9-A48A7D2A891A}" type="presOf" srcId="{1AC51EA4-8625-4053-ADFB-5CE466654F82}" destId="{4D2F23F2-4B2D-4A1C-B1CA-E34708A7A70B}" srcOrd="0" destOrd="1" presId="urn:microsoft.com/office/officeart/2005/8/layout/list1"/>
    <dgm:cxn modelId="{F7C05663-8413-490D-8A58-BBEA95C647CE}" type="presOf" srcId="{D715D911-E088-4C94-B5A3-2DBA82F2764C}" destId="{8722B3BF-ABA3-43CE-8CBF-8CAC1E84664B}" srcOrd="0" destOrd="0" presId="urn:microsoft.com/office/officeart/2005/8/layout/list1"/>
    <dgm:cxn modelId="{92BB5602-A846-4F70-B7C3-9B3B1A773561}" type="presOf" srcId="{7C6763CE-F6E0-4013-962F-46D52053F5D3}" destId="{0524AC41-A7DB-419C-B36E-769FE087EF1A}" srcOrd="0" destOrd="0" presId="urn:microsoft.com/office/officeart/2005/8/layout/list1"/>
    <dgm:cxn modelId="{07953F47-C5FD-4124-808C-4BE86A6415DE}" type="presOf" srcId="{D715D911-E088-4C94-B5A3-2DBA82F2764C}" destId="{14AC70D6-6E1F-4561-9C17-9F715259102A}" srcOrd="1" destOrd="0" presId="urn:microsoft.com/office/officeart/2005/8/layout/list1"/>
    <dgm:cxn modelId="{92103290-ED7E-479A-B63B-65F462014121}" type="presOf" srcId="{A31C7883-7732-4417-9AB4-E9172B4745B2}" destId="{49D323C7-9475-4DA9-8735-A14D7AFF9D88}" srcOrd="1" destOrd="0" presId="urn:microsoft.com/office/officeart/2005/8/layout/list1"/>
    <dgm:cxn modelId="{0242798B-F8EA-4599-A06F-D9D2742A4459}" type="presOf" srcId="{95856FA6-0B21-4CB2-9459-222BDC3AEFC2}" destId="{E432EBD8-3727-4053-950C-C1870933EA46}" srcOrd="0" destOrd="0" presId="urn:microsoft.com/office/officeart/2005/8/layout/list1"/>
    <dgm:cxn modelId="{70FEE25B-9141-4CFD-9690-FA06D50CD2F6}" type="presOf" srcId="{3A8BA0D1-4CB9-4D4A-8051-75190699766D}" destId="{4D2F23F2-4B2D-4A1C-B1CA-E34708A7A70B}" srcOrd="0" destOrd="2" presId="urn:microsoft.com/office/officeart/2005/8/layout/list1"/>
    <dgm:cxn modelId="{574BC374-71BD-4CEB-9CE2-94FF4013CEAD}" type="presOf" srcId="{1E05ACD1-654E-46EA-86CC-70316FF78C19}" destId="{0524AC41-A7DB-419C-B36E-769FE087EF1A}" srcOrd="0" destOrd="1" presId="urn:microsoft.com/office/officeart/2005/8/layout/list1"/>
    <dgm:cxn modelId="{32BE4EC9-C18E-4479-A465-36ED85CF6498}" type="presOf" srcId="{A31C7883-7732-4417-9AB4-E9172B4745B2}" destId="{86BAF23F-5EBE-4493-A433-C55C73932F9B}" srcOrd="0" destOrd="0" presId="urn:microsoft.com/office/officeart/2005/8/layout/list1"/>
    <dgm:cxn modelId="{DA1A5D27-EEF9-4889-B760-A9406B7C9E16}" srcId="{A31C7883-7732-4417-9AB4-E9172B4745B2}" destId="{46BF3B15-3382-4812-BC64-8032D2BEDE41}" srcOrd="0" destOrd="0" parTransId="{4F5EBD52-C417-4F19-BD45-C67B2D8E0F19}" sibTransId="{AC6F8269-4B05-422B-B7C4-2BB2581239D1}"/>
    <dgm:cxn modelId="{BFC2C304-87A7-4904-9144-E26A6317B520}" type="presOf" srcId="{46BF3B15-3382-4812-BC64-8032D2BEDE41}" destId="{789EA899-E94D-4D74-A6A4-E6DDBDA43AF7}" srcOrd="0" destOrd="0" presId="urn:microsoft.com/office/officeart/2005/8/layout/list1"/>
    <dgm:cxn modelId="{4E541080-C1CB-4F9B-8EBA-D4B41DD03275}" srcId="{95856FA6-0B21-4CB2-9459-222BDC3AEFC2}" destId="{1D305A36-D2D2-40AA-BA5C-C8E8C0F18AD7}" srcOrd="0" destOrd="0" parTransId="{0A7721F8-CB62-4AF5-8884-3BD0E09885D6}" sibTransId="{A7160291-8F53-4722-B6EA-1351A4034BDF}"/>
    <dgm:cxn modelId="{DF003545-6437-4821-9DAC-83F66BF98B7E}" type="presOf" srcId="{E07DE0E1-8494-4DD6-84CD-B07099FF0113}" destId="{0524AC41-A7DB-419C-B36E-769FE087EF1A}" srcOrd="0" destOrd="2" presId="urn:microsoft.com/office/officeart/2005/8/layout/list1"/>
    <dgm:cxn modelId="{A332AE98-7475-4C4E-87B0-1658370F744E}" srcId="{95856FA6-0B21-4CB2-9459-222BDC3AEFC2}" destId="{1AC51EA4-8625-4053-ADFB-5CE466654F82}" srcOrd="1" destOrd="0" parTransId="{7C5362DB-369A-4A46-B707-F9DA89D94DC0}" sibTransId="{50AF09A8-412D-4336-B718-8CAA2B423A8B}"/>
    <dgm:cxn modelId="{9270A865-FA05-404B-BD28-1B0007306694}" srcId="{B47B4AA3-B66E-4F5B-92EA-24AD688A81AB}" destId="{D715D911-E088-4C94-B5A3-2DBA82F2764C}" srcOrd="1" destOrd="0" parTransId="{CC76373F-335E-4FFF-9CF1-553A6D340BEC}" sibTransId="{ED089098-F36E-4EBA-B799-B17706F4D443}"/>
    <dgm:cxn modelId="{CB9FBB99-E72B-48AA-8C6D-149A12A50639}" type="presOf" srcId="{B47B4AA3-B66E-4F5B-92EA-24AD688A81AB}" destId="{C7C20525-BC17-4E6A-BCA0-8F5549BE7282}" srcOrd="0" destOrd="0" presId="urn:microsoft.com/office/officeart/2005/8/layout/list1"/>
    <dgm:cxn modelId="{BD6D30B3-63E2-44C5-B33D-8456C775A44D}" type="presOf" srcId="{95856FA6-0B21-4CB2-9459-222BDC3AEFC2}" destId="{8B0DA8D5-32C5-4735-A975-6893FAB9EEC4}" srcOrd="1" destOrd="0" presId="urn:microsoft.com/office/officeart/2005/8/layout/list1"/>
    <dgm:cxn modelId="{016ACD22-3F28-4676-B662-BA89BC8632BA}" srcId="{95856FA6-0B21-4CB2-9459-222BDC3AEFC2}" destId="{3A8BA0D1-4CB9-4D4A-8051-75190699766D}" srcOrd="2" destOrd="0" parTransId="{E88F0F76-E6D3-4334-B38E-8ACF8A5BC388}" sibTransId="{4913CA8F-DAAD-4FD1-BA58-E50BD2642702}"/>
    <dgm:cxn modelId="{D545A957-570A-4E0D-BA10-E83B6DD34FE2}" srcId="{B47B4AA3-B66E-4F5B-92EA-24AD688A81AB}" destId="{95856FA6-0B21-4CB2-9459-222BDC3AEFC2}" srcOrd="0" destOrd="0" parTransId="{38C66EB6-7508-4EDB-88F1-6EF6BAEBFBBC}" sibTransId="{3FE216B5-DF70-4F44-8D18-29B9CDC4E555}"/>
    <dgm:cxn modelId="{70C48ADC-618E-4984-92F2-954E62BE0BE0}" type="presParOf" srcId="{C7C20525-BC17-4E6A-BCA0-8F5549BE7282}" destId="{3F6C3A33-297F-4299-B204-32ED652768DD}" srcOrd="0" destOrd="0" presId="urn:microsoft.com/office/officeart/2005/8/layout/list1"/>
    <dgm:cxn modelId="{BC7BF4A0-EE2B-41C1-B3B6-34F9B433FF23}" type="presParOf" srcId="{3F6C3A33-297F-4299-B204-32ED652768DD}" destId="{E432EBD8-3727-4053-950C-C1870933EA46}" srcOrd="0" destOrd="0" presId="urn:microsoft.com/office/officeart/2005/8/layout/list1"/>
    <dgm:cxn modelId="{47F52D32-506D-45BB-AB69-6D3C57AC6ABE}" type="presParOf" srcId="{3F6C3A33-297F-4299-B204-32ED652768DD}" destId="{8B0DA8D5-32C5-4735-A975-6893FAB9EEC4}" srcOrd="1" destOrd="0" presId="urn:microsoft.com/office/officeart/2005/8/layout/list1"/>
    <dgm:cxn modelId="{441CD522-A8D7-4600-9200-5FCE873F3647}" type="presParOf" srcId="{C7C20525-BC17-4E6A-BCA0-8F5549BE7282}" destId="{302328E8-91B5-44FD-A3E5-8DACFF999DB8}" srcOrd="1" destOrd="0" presId="urn:microsoft.com/office/officeart/2005/8/layout/list1"/>
    <dgm:cxn modelId="{DF55BAD9-71C5-4495-9527-768E39D9852D}" type="presParOf" srcId="{C7C20525-BC17-4E6A-BCA0-8F5549BE7282}" destId="{4D2F23F2-4B2D-4A1C-B1CA-E34708A7A70B}" srcOrd="2" destOrd="0" presId="urn:microsoft.com/office/officeart/2005/8/layout/list1"/>
    <dgm:cxn modelId="{8D3603FC-83E9-4936-8342-BDC482E44B6A}" type="presParOf" srcId="{C7C20525-BC17-4E6A-BCA0-8F5549BE7282}" destId="{48574B18-B673-4A56-8FBB-53F34E222AB1}" srcOrd="3" destOrd="0" presId="urn:microsoft.com/office/officeart/2005/8/layout/list1"/>
    <dgm:cxn modelId="{65B8EC5A-1FD2-4C52-BC7C-BB5DE977A525}" type="presParOf" srcId="{C7C20525-BC17-4E6A-BCA0-8F5549BE7282}" destId="{B21464CF-3648-4792-AD4C-D6230A7EFF6B}" srcOrd="4" destOrd="0" presId="urn:microsoft.com/office/officeart/2005/8/layout/list1"/>
    <dgm:cxn modelId="{199D7BFD-7392-4684-B7BA-87FE7BEF3AD7}" type="presParOf" srcId="{B21464CF-3648-4792-AD4C-D6230A7EFF6B}" destId="{8722B3BF-ABA3-43CE-8CBF-8CAC1E84664B}" srcOrd="0" destOrd="0" presId="urn:microsoft.com/office/officeart/2005/8/layout/list1"/>
    <dgm:cxn modelId="{5FC75ED5-823F-4CFE-B61E-2AC411F7E5F5}" type="presParOf" srcId="{B21464CF-3648-4792-AD4C-D6230A7EFF6B}" destId="{14AC70D6-6E1F-4561-9C17-9F715259102A}" srcOrd="1" destOrd="0" presId="urn:microsoft.com/office/officeart/2005/8/layout/list1"/>
    <dgm:cxn modelId="{43DF0354-B910-4BFB-93D9-9AAA2EC7810D}" type="presParOf" srcId="{C7C20525-BC17-4E6A-BCA0-8F5549BE7282}" destId="{E2B95536-D8BA-43EC-924A-5DA6233EF119}" srcOrd="5" destOrd="0" presId="urn:microsoft.com/office/officeart/2005/8/layout/list1"/>
    <dgm:cxn modelId="{1A396292-52B7-497C-B65E-51E8EDA070DE}" type="presParOf" srcId="{C7C20525-BC17-4E6A-BCA0-8F5549BE7282}" destId="{0524AC41-A7DB-419C-B36E-769FE087EF1A}" srcOrd="6" destOrd="0" presId="urn:microsoft.com/office/officeart/2005/8/layout/list1"/>
    <dgm:cxn modelId="{2A129276-5A60-44A2-8B4A-99F150FE6639}" type="presParOf" srcId="{C7C20525-BC17-4E6A-BCA0-8F5549BE7282}" destId="{94AD4A1F-D000-42EE-AB2E-833B817FEC22}" srcOrd="7" destOrd="0" presId="urn:microsoft.com/office/officeart/2005/8/layout/list1"/>
    <dgm:cxn modelId="{9FA849D5-FF72-4044-BE8C-654948B77AF1}" type="presParOf" srcId="{C7C20525-BC17-4E6A-BCA0-8F5549BE7282}" destId="{4A88137D-6CFF-4F20-B117-50066589B9E1}" srcOrd="8" destOrd="0" presId="urn:microsoft.com/office/officeart/2005/8/layout/list1"/>
    <dgm:cxn modelId="{5FE8D0B0-31F0-4B00-910B-DF58654675BF}" type="presParOf" srcId="{4A88137D-6CFF-4F20-B117-50066589B9E1}" destId="{86BAF23F-5EBE-4493-A433-C55C73932F9B}" srcOrd="0" destOrd="0" presId="urn:microsoft.com/office/officeart/2005/8/layout/list1"/>
    <dgm:cxn modelId="{DF5C7E56-6AED-4E52-A06C-2A581B349BD6}" type="presParOf" srcId="{4A88137D-6CFF-4F20-B117-50066589B9E1}" destId="{49D323C7-9475-4DA9-8735-A14D7AFF9D88}" srcOrd="1" destOrd="0" presId="urn:microsoft.com/office/officeart/2005/8/layout/list1"/>
    <dgm:cxn modelId="{DB59B198-3728-48E5-ACCD-63F75707F65A}" type="presParOf" srcId="{C7C20525-BC17-4E6A-BCA0-8F5549BE7282}" destId="{0430F15D-211D-41EA-9E7A-574ECF5CE9EF}" srcOrd="9" destOrd="0" presId="urn:microsoft.com/office/officeart/2005/8/layout/list1"/>
    <dgm:cxn modelId="{7E883B94-83E9-424B-92B0-4189F7745B4C}" type="presParOf" srcId="{C7C20525-BC17-4E6A-BCA0-8F5549BE7282}" destId="{789EA899-E94D-4D74-A6A4-E6DDBDA43AF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F23F2-4B2D-4A1C-B1CA-E34708A7A70B}">
      <dsp:nvSpPr>
        <dsp:cNvPr id="0" name=""/>
        <dsp:cNvSpPr/>
      </dsp:nvSpPr>
      <dsp:spPr>
        <a:xfrm>
          <a:off x="0" y="298180"/>
          <a:ext cx="60960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416560" rIns="473117" bIns="142240" numCol="1" spcCol="1270" anchor="t" anchorCtr="0">
          <a:noAutofit/>
        </a:bodyPr>
        <a:lstStyle/>
        <a:p>
          <a:pPr marL="228600" lvl="1" indent="-228600" algn="l" defTabSz="889000">
            <a:lnSpc>
              <a:spcPct val="90000"/>
            </a:lnSpc>
            <a:spcBef>
              <a:spcPct val="0"/>
            </a:spcBef>
            <a:spcAft>
              <a:spcPct val="15000"/>
            </a:spcAft>
            <a:buChar char="••"/>
          </a:pPr>
          <a:r>
            <a:rPr lang="pt-BR" sz="2000" kern="1200" dirty="0" smtClean="0"/>
            <a:t>Qualitative Analysis</a:t>
          </a:r>
          <a:endParaRPr lang="pt-BR" sz="2000" kern="1200" dirty="0"/>
        </a:p>
        <a:p>
          <a:pPr marL="228600" lvl="1" indent="-228600" algn="l" defTabSz="889000">
            <a:lnSpc>
              <a:spcPct val="90000"/>
            </a:lnSpc>
            <a:spcBef>
              <a:spcPct val="0"/>
            </a:spcBef>
            <a:spcAft>
              <a:spcPct val="15000"/>
            </a:spcAft>
            <a:buChar char="••"/>
          </a:pPr>
          <a:r>
            <a:rPr lang="pt-BR" sz="2000" kern="1200" dirty="0" smtClean="0"/>
            <a:t>Quantitative Analysis</a:t>
          </a:r>
          <a:endParaRPr lang="pt-BR" sz="2000" kern="1200" dirty="0"/>
        </a:p>
        <a:p>
          <a:pPr marL="228600" lvl="1" indent="-228600" algn="l" defTabSz="889000">
            <a:lnSpc>
              <a:spcPct val="90000"/>
            </a:lnSpc>
            <a:spcBef>
              <a:spcPct val="0"/>
            </a:spcBef>
            <a:spcAft>
              <a:spcPct val="15000"/>
            </a:spcAft>
            <a:buChar char="••"/>
          </a:pPr>
          <a:r>
            <a:rPr lang="pt-BR" sz="2000" kern="1200" dirty="0" smtClean="0"/>
            <a:t>Prediction of Relevant Parameters</a:t>
          </a:r>
          <a:endParaRPr lang="pt-BR" sz="2000" kern="1200" dirty="0"/>
        </a:p>
      </dsp:txBody>
      <dsp:txXfrm>
        <a:off x="0" y="298180"/>
        <a:ext cx="6096000" cy="1449000"/>
      </dsp:txXfrm>
    </dsp:sp>
    <dsp:sp modelId="{8B0DA8D5-32C5-4735-A975-6893FAB9EEC4}">
      <dsp:nvSpPr>
        <dsp:cNvPr id="0" name=""/>
        <dsp:cNvSpPr/>
      </dsp:nvSpPr>
      <dsp:spPr>
        <a:xfrm>
          <a:off x="304800" y="2980"/>
          <a:ext cx="426720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pt-BR" sz="2000" kern="1200" dirty="0" err="1" smtClean="0"/>
            <a:t>Theoretical</a:t>
          </a:r>
          <a:r>
            <a:rPr lang="pt-BR" sz="2000" kern="1200" dirty="0" smtClean="0"/>
            <a:t> </a:t>
          </a:r>
          <a:r>
            <a:rPr lang="pt-BR" sz="2000" kern="1200" dirty="0" err="1" smtClean="0"/>
            <a:t>Introduction</a:t>
          </a:r>
          <a:endParaRPr lang="pt-BR" sz="2000" kern="1200" dirty="0"/>
        </a:p>
      </dsp:txBody>
      <dsp:txXfrm>
        <a:off x="333621" y="31801"/>
        <a:ext cx="4209558" cy="532758"/>
      </dsp:txXfrm>
    </dsp:sp>
    <dsp:sp modelId="{0524AC41-A7DB-419C-B36E-769FE087EF1A}">
      <dsp:nvSpPr>
        <dsp:cNvPr id="0" name=""/>
        <dsp:cNvSpPr/>
      </dsp:nvSpPr>
      <dsp:spPr>
        <a:xfrm>
          <a:off x="0" y="2150380"/>
          <a:ext cx="6096000" cy="1449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416560" rIns="473117" bIns="142240" numCol="1" spcCol="1270" anchor="t" anchorCtr="0">
          <a:noAutofit/>
        </a:bodyPr>
        <a:lstStyle/>
        <a:p>
          <a:pPr marL="228600" lvl="1" indent="-228600" algn="l" defTabSz="889000">
            <a:lnSpc>
              <a:spcPct val="90000"/>
            </a:lnSpc>
            <a:spcBef>
              <a:spcPct val="0"/>
            </a:spcBef>
            <a:spcAft>
              <a:spcPct val="15000"/>
            </a:spcAft>
            <a:buChar char="••"/>
          </a:pPr>
          <a:r>
            <a:rPr lang="pt-BR" sz="2000" kern="1200" dirty="0" smtClean="0"/>
            <a:t>Materials</a:t>
          </a:r>
          <a:endParaRPr lang="pt-BR" sz="2000" kern="1200" dirty="0"/>
        </a:p>
        <a:p>
          <a:pPr marL="228600" lvl="1" indent="-228600" algn="l" defTabSz="889000">
            <a:lnSpc>
              <a:spcPct val="90000"/>
            </a:lnSpc>
            <a:spcBef>
              <a:spcPct val="0"/>
            </a:spcBef>
            <a:spcAft>
              <a:spcPct val="15000"/>
            </a:spcAft>
            <a:buChar char="••"/>
          </a:pPr>
          <a:r>
            <a:rPr lang="pt-BR" sz="2000" kern="1200" dirty="0" smtClean="0"/>
            <a:t>Procedures</a:t>
          </a:r>
          <a:endParaRPr lang="pt-BR" sz="2000" kern="1200" dirty="0"/>
        </a:p>
        <a:p>
          <a:pPr marL="228600" lvl="1" indent="-228600" algn="l" defTabSz="889000">
            <a:lnSpc>
              <a:spcPct val="90000"/>
            </a:lnSpc>
            <a:spcBef>
              <a:spcPct val="0"/>
            </a:spcBef>
            <a:spcAft>
              <a:spcPct val="15000"/>
            </a:spcAft>
            <a:buChar char="••"/>
          </a:pPr>
          <a:r>
            <a:rPr lang="pt-BR" sz="2000" kern="1200" dirty="0" smtClean="0"/>
            <a:t>Data Analysis</a:t>
          </a:r>
          <a:endParaRPr lang="pt-BR" sz="2000" kern="1200" dirty="0"/>
        </a:p>
      </dsp:txBody>
      <dsp:txXfrm>
        <a:off x="0" y="2150380"/>
        <a:ext cx="6096000" cy="1449000"/>
      </dsp:txXfrm>
    </dsp:sp>
    <dsp:sp modelId="{14AC70D6-6E1F-4561-9C17-9F715259102A}">
      <dsp:nvSpPr>
        <dsp:cNvPr id="0" name=""/>
        <dsp:cNvSpPr/>
      </dsp:nvSpPr>
      <dsp:spPr>
        <a:xfrm>
          <a:off x="304800" y="1855180"/>
          <a:ext cx="426720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pt-BR" sz="2000" kern="1200" dirty="0" err="1" smtClean="0"/>
            <a:t>Experiments</a:t>
          </a:r>
          <a:endParaRPr lang="pt-BR" sz="2000" kern="1200" dirty="0"/>
        </a:p>
      </dsp:txBody>
      <dsp:txXfrm>
        <a:off x="333621" y="1884001"/>
        <a:ext cx="4209558" cy="532758"/>
      </dsp:txXfrm>
    </dsp:sp>
    <dsp:sp modelId="{789EA899-E94D-4D74-A6A4-E6DDBDA43AF7}">
      <dsp:nvSpPr>
        <dsp:cNvPr id="0" name=""/>
        <dsp:cNvSpPr/>
      </dsp:nvSpPr>
      <dsp:spPr>
        <a:xfrm>
          <a:off x="0" y="4002581"/>
          <a:ext cx="6096000"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73117" tIns="416560" rIns="473117" bIns="142240" numCol="1" spcCol="1270" anchor="t" anchorCtr="0">
          <a:noAutofit/>
        </a:bodyPr>
        <a:lstStyle/>
        <a:p>
          <a:pPr marL="228600" lvl="1" indent="-228600" algn="l" defTabSz="889000">
            <a:lnSpc>
              <a:spcPct val="90000"/>
            </a:lnSpc>
            <a:spcBef>
              <a:spcPct val="0"/>
            </a:spcBef>
            <a:spcAft>
              <a:spcPct val="15000"/>
            </a:spcAft>
            <a:buChar char="••"/>
          </a:pPr>
          <a:r>
            <a:rPr lang="pt-BR" sz="2000" kern="1200" dirty="0" smtClean="0"/>
            <a:t>Relevant Parameters</a:t>
          </a:r>
          <a:endParaRPr lang="en-US" sz="2000" kern="1200" dirty="0"/>
        </a:p>
      </dsp:txBody>
      <dsp:txXfrm>
        <a:off x="0" y="4002581"/>
        <a:ext cx="6096000" cy="834750"/>
      </dsp:txXfrm>
    </dsp:sp>
    <dsp:sp modelId="{49D323C7-9475-4DA9-8735-A14D7AFF9D88}">
      <dsp:nvSpPr>
        <dsp:cNvPr id="0" name=""/>
        <dsp:cNvSpPr/>
      </dsp:nvSpPr>
      <dsp:spPr>
        <a:xfrm>
          <a:off x="304800" y="3707380"/>
          <a:ext cx="4267200" cy="5904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889000">
            <a:lnSpc>
              <a:spcPct val="90000"/>
            </a:lnSpc>
            <a:spcBef>
              <a:spcPct val="0"/>
            </a:spcBef>
            <a:spcAft>
              <a:spcPct val="35000"/>
            </a:spcAft>
          </a:pPr>
          <a:r>
            <a:rPr lang="pt-BR" sz="2000" kern="1200" dirty="0" err="1" smtClean="0"/>
            <a:t>Conclusion</a:t>
          </a:r>
          <a:endParaRPr lang="pt-BR" sz="2000" kern="1200" dirty="0"/>
        </a:p>
      </dsp:txBody>
      <dsp:txXfrm>
        <a:off x="333621" y="3736201"/>
        <a:ext cx="420955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5" Type="http://schemas.openxmlformats.org/officeDocument/2006/relationships/image" Target="../media/image10.emf"/><Relationship Id="rId4"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6B0E6-CCAA-334E-A4B0-3328937FED29}" type="datetimeFigureOut">
              <a:rPr lang="en-US" smtClean="0"/>
              <a:t>23/6/2015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2F830F-88BF-5A44-BC77-2EA5FED99D85}" type="slidenum">
              <a:rPr lang="en-US" smtClean="0"/>
              <a:t>‹#›</a:t>
            </a:fld>
            <a:endParaRPr lang="en-US"/>
          </a:p>
        </p:txBody>
      </p:sp>
    </p:spTree>
    <p:extLst>
      <p:ext uri="{BB962C8B-B14F-4D97-AF65-F5344CB8AC3E}">
        <p14:creationId xmlns:p14="http://schemas.microsoft.com/office/powerpoint/2010/main" val="26603923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978A88-C29E-43E9-A86E-532182954CBB}" type="datetimeFigureOut">
              <a:rPr lang="pt-BR" smtClean="0"/>
              <a:pPr/>
              <a:t>23/06/2015</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A24AD1-8C28-44F1-9E5D-3EDB27F866DD}" type="slidenum">
              <a:rPr lang="pt-BR" smtClean="0"/>
              <a:pPr/>
              <a:t>‹#›</a:t>
            </a:fld>
            <a:endParaRPr lang="pt-BR"/>
          </a:p>
        </p:txBody>
      </p:sp>
    </p:spTree>
    <p:extLst>
      <p:ext uri="{BB962C8B-B14F-4D97-AF65-F5344CB8AC3E}">
        <p14:creationId xmlns:p14="http://schemas.microsoft.com/office/powerpoint/2010/main" val="7484631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BDA24AD1-8C28-44F1-9E5D-3EDB27F866DD}" type="slidenum">
              <a:rPr lang="pt-BR" smtClean="0"/>
              <a:pPr/>
              <a:t>2</a:t>
            </a:fld>
            <a:endParaRPr lang="pt-BR"/>
          </a:p>
        </p:txBody>
      </p:sp>
    </p:spTree>
    <p:extLst>
      <p:ext uri="{BB962C8B-B14F-4D97-AF65-F5344CB8AC3E}">
        <p14:creationId xmlns:p14="http://schemas.microsoft.com/office/powerpoint/2010/main" val="783159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are the contents of my presentation. I will start with a theoretical introduction, after that I will speak about our experiments and finally I will give the conclusion.</a:t>
            </a:r>
          </a:p>
          <a:p>
            <a:endParaRPr lang="en-US" dirty="0"/>
          </a:p>
        </p:txBody>
      </p:sp>
      <p:sp>
        <p:nvSpPr>
          <p:cNvPr id="4" name="Espaço Reservado para Número de Slide 3"/>
          <p:cNvSpPr>
            <a:spLocks noGrp="1"/>
          </p:cNvSpPr>
          <p:nvPr>
            <p:ph type="sldNum" sz="quarter" idx="10"/>
          </p:nvPr>
        </p:nvSpPr>
        <p:spPr/>
        <p:txBody>
          <a:bodyPr/>
          <a:lstStyle/>
          <a:p>
            <a:fld id="{BDA24AD1-8C28-44F1-9E5D-3EDB27F866DD}" type="slidenum">
              <a:rPr lang="pt-BR" smtClean="0"/>
              <a:pPr/>
              <a:t>3</a:t>
            </a:fld>
            <a:endParaRPr lang="pt-BR"/>
          </a:p>
        </p:txBody>
      </p:sp>
    </p:spTree>
    <p:extLst>
      <p:ext uri="{BB962C8B-B14F-4D97-AF65-F5344CB8AC3E}">
        <p14:creationId xmlns:p14="http://schemas.microsoft.com/office/powerpoint/2010/main" val="3259359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85800" y="2420888"/>
            <a:ext cx="7772400" cy="1323580"/>
          </a:xfrm>
        </p:spPr>
        <p:txBody>
          <a:bodyPr/>
          <a:lstStyle>
            <a:lvl1pPr>
              <a:defRPr b="1" u="none">
                <a:latin typeface="Cambria" pitchFamily="18" charset="0"/>
              </a:defRPr>
            </a:lvl1pPr>
          </a:lstStyle>
          <a:p>
            <a:r>
              <a:rPr lang="pt-BR" dirty="0" err="1" smtClean="0"/>
              <a:t>Problem</a:t>
            </a:r>
            <a:r>
              <a:rPr lang="pt-BR" dirty="0" smtClean="0"/>
              <a:t> ##</a:t>
            </a:r>
            <a:br>
              <a:rPr lang="pt-BR" dirty="0" smtClean="0"/>
            </a:br>
            <a:r>
              <a:rPr lang="pt-BR" dirty="0" err="1" smtClean="0"/>
              <a:t>Title</a:t>
            </a:r>
            <a:endParaRPr lang="pt-BR" dirty="0"/>
          </a:p>
        </p:txBody>
      </p:sp>
      <p:pic>
        <p:nvPicPr>
          <p:cNvPr id="7" name="Imagem 6" descr="grungy_brazil_flag___brasil_by_think0.jpg"/>
          <p:cNvPicPr>
            <a:picLocks noChangeAspect="1"/>
          </p:cNvPicPr>
          <p:nvPr/>
        </p:nvPicPr>
        <p:blipFill>
          <a:blip r:embed="rId2" cstate="print"/>
          <a:srcRect t="61654" r="50000" b="18426"/>
          <a:stretch>
            <a:fillRect/>
          </a:stretch>
        </p:blipFill>
        <p:spPr>
          <a:xfrm>
            <a:off x="0" y="0"/>
            <a:ext cx="9144000" cy="2276872"/>
          </a:xfrm>
          <a:prstGeom prst="rect">
            <a:avLst/>
          </a:prstGeom>
        </p:spPr>
      </p:pic>
      <p:sp>
        <p:nvSpPr>
          <p:cNvPr id="8" name="CaixaDeTexto 7"/>
          <p:cNvSpPr txBox="1"/>
          <p:nvPr/>
        </p:nvSpPr>
        <p:spPr>
          <a:xfrm>
            <a:off x="251520" y="836712"/>
            <a:ext cx="3384376" cy="64633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3600" dirty="0" err="1" smtClean="0">
                <a:solidFill>
                  <a:schemeClr val="accent3">
                    <a:lumMod val="75000"/>
                  </a:schemeClr>
                </a:solidFill>
                <a:latin typeface="Eras Light ITC" pitchFamily="34" charset="0"/>
              </a:rPr>
              <a:t>Team</a:t>
            </a:r>
            <a:r>
              <a:rPr lang="pt-BR" sz="3600" dirty="0" smtClean="0">
                <a:solidFill>
                  <a:schemeClr val="accent3">
                    <a:lumMod val="75000"/>
                  </a:schemeClr>
                </a:solidFill>
                <a:latin typeface="Eras Light ITC" pitchFamily="34" charset="0"/>
              </a:rPr>
              <a:t> </a:t>
            </a:r>
            <a:r>
              <a:rPr lang="pt-BR" sz="3600" dirty="0" err="1" smtClean="0">
                <a:solidFill>
                  <a:schemeClr val="accent3">
                    <a:lumMod val="75000"/>
                  </a:schemeClr>
                </a:solidFill>
                <a:latin typeface="Eras Light ITC" pitchFamily="34" charset="0"/>
              </a:rPr>
              <a:t>of</a:t>
            </a:r>
            <a:r>
              <a:rPr lang="pt-BR" sz="3600" dirty="0" smtClean="0">
                <a:solidFill>
                  <a:schemeClr val="accent3">
                    <a:lumMod val="75000"/>
                  </a:schemeClr>
                </a:solidFill>
                <a:latin typeface="Eras Light ITC" pitchFamily="34" charset="0"/>
              </a:rPr>
              <a:t> </a:t>
            </a:r>
            <a:r>
              <a:rPr lang="pt-BR" sz="3600" dirty="0" err="1" smtClean="0">
                <a:solidFill>
                  <a:schemeClr val="accent3">
                    <a:lumMod val="75000"/>
                  </a:schemeClr>
                </a:solidFill>
                <a:latin typeface="Eras Light ITC" pitchFamily="34" charset="0"/>
              </a:rPr>
              <a:t>Brazil</a:t>
            </a:r>
            <a:endParaRPr lang="pt-BR" sz="3600" dirty="0" smtClean="0">
              <a:solidFill>
                <a:schemeClr val="accent3">
                  <a:lumMod val="75000"/>
                </a:schemeClr>
              </a:solidFill>
              <a:latin typeface="Eras Light ITC" pitchFamily="34" charset="0"/>
            </a:endParaRPr>
          </a:p>
        </p:txBody>
      </p:sp>
      <p:sp>
        <p:nvSpPr>
          <p:cNvPr id="11" name="Retângulo 10"/>
          <p:cNvSpPr/>
          <p:nvPr/>
        </p:nvSpPr>
        <p:spPr>
          <a:xfrm>
            <a:off x="0" y="6165304"/>
            <a:ext cx="914400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grungy_brazil_flag___brasil_by_think0.jpg"/>
          <p:cNvPicPr>
            <a:picLocks noChangeAspect="1"/>
          </p:cNvPicPr>
          <p:nvPr/>
        </p:nvPicPr>
        <p:blipFill>
          <a:blip r:embed="rId2" cstate="print"/>
          <a:srcRect t="61654" r="50000" b="18426"/>
          <a:stretch>
            <a:fillRect/>
          </a:stretch>
        </p:blipFill>
        <p:spPr>
          <a:xfrm>
            <a:off x="0" y="0"/>
            <a:ext cx="9144000" cy="2276872"/>
          </a:xfrm>
          <a:prstGeom prst="rect">
            <a:avLst/>
          </a:prstGeom>
        </p:spPr>
      </p:pic>
      <p:sp>
        <p:nvSpPr>
          <p:cNvPr id="9" name="CaixaDeTexto 8"/>
          <p:cNvSpPr txBox="1"/>
          <p:nvPr/>
        </p:nvSpPr>
        <p:spPr>
          <a:xfrm>
            <a:off x="251520" y="836712"/>
            <a:ext cx="3384376" cy="83099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4800" dirty="0" err="1" smtClean="0">
                <a:solidFill>
                  <a:schemeClr val="accent3">
                    <a:lumMod val="75000"/>
                  </a:schemeClr>
                </a:solidFill>
                <a:latin typeface="+mj-lt"/>
              </a:rPr>
              <a:t>Brazil</a:t>
            </a:r>
            <a:endParaRPr lang="pt-BR" sz="4800" dirty="0" smtClean="0">
              <a:solidFill>
                <a:schemeClr val="accent3">
                  <a:lumMod val="75000"/>
                </a:schemeClr>
              </a:solidFill>
              <a:latin typeface="+mj-lt"/>
            </a:endParaRPr>
          </a:p>
        </p:txBody>
      </p:sp>
      <p:sp>
        <p:nvSpPr>
          <p:cNvPr id="10" name="Retângulo 9"/>
          <p:cNvSpPr/>
          <p:nvPr/>
        </p:nvSpPr>
        <p:spPr>
          <a:xfrm>
            <a:off x="0" y="6165304"/>
            <a:ext cx="914400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0" y="6356352"/>
            <a:ext cx="1872208" cy="365125"/>
          </a:xfrm>
          <a:prstGeom prst="rect">
            <a:avLst/>
          </a:prstGeom>
        </p:spPr>
        <p:txBody>
          <a:bodyPr/>
          <a:lstStyle/>
          <a:p>
            <a:endParaRPr lang="pt-BR"/>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6375"/>
            <a:ext cx="2057400" cy="438785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06375"/>
            <a:ext cx="6019800" cy="438785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a:xfrm>
            <a:off x="4572000" y="6356352"/>
            <a:ext cx="1872208" cy="365125"/>
          </a:xfrm>
          <a:prstGeom prst="rect">
            <a:avLst/>
          </a:prstGeom>
        </p:spPr>
        <p:txBody>
          <a:bodyPr/>
          <a:lstStyle/>
          <a:p>
            <a:endParaRPr lang="pt-BR"/>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lide de títul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85800" y="2420888"/>
            <a:ext cx="7772400" cy="1323580"/>
          </a:xfrm>
        </p:spPr>
        <p:txBody>
          <a:bodyPr/>
          <a:lstStyle>
            <a:lvl1pPr>
              <a:defRPr b="1" u="none">
                <a:latin typeface="Cambria" pitchFamily="18" charset="0"/>
              </a:defRPr>
            </a:lvl1pPr>
          </a:lstStyle>
          <a:p>
            <a:r>
              <a:rPr lang="pt-BR" dirty="0" err="1" smtClean="0"/>
              <a:t>Problem</a:t>
            </a:r>
            <a:r>
              <a:rPr lang="pt-BR" dirty="0" smtClean="0"/>
              <a:t> ##</a:t>
            </a:r>
            <a:br>
              <a:rPr lang="pt-BR" dirty="0" smtClean="0"/>
            </a:br>
            <a:r>
              <a:rPr lang="pt-BR" dirty="0" err="1" smtClean="0"/>
              <a:t>Title</a:t>
            </a:r>
            <a:endParaRPr lang="pt-BR" dirty="0"/>
          </a:p>
        </p:txBody>
      </p:sp>
      <p:pic>
        <p:nvPicPr>
          <p:cNvPr id="7" name="Imagem 6" descr="grungy_brazil_flag___brasil_by_think0.jpg"/>
          <p:cNvPicPr>
            <a:picLocks noChangeAspect="1"/>
          </p:cNvPicPr>
          <p:nvPr/>
        </p:nvPicPr>
        <p:blipFill>
          <a:blip r:embed="rId2" cstate="print"/>
          <a:srcRect t="61654" r="50000" b="18426"/>
          <a:stretch>
            <a:fillRect/>
          </a:stretch>
        </p:blipFill>
        <p:spPr>
          <a:xfrm>
            <a:off x="0" y="0"/>
            <a:ext cx="9144000" cy="2276872"/>
          </a:xfrm>
          <a:prstGeom prst="rect">
            <a:avLst/>
          </a:prstGeom>
        </p:spPr>
      </p:pic>
      <p:sp>
        <p:nvSpPr>
          <p:cNvPr id="8" name="CaixaDeTexto 7"/>
          <p:cNvSpPr txBox="1"/>
          <p:nvPr/>
        </p:nvSpPr>
        <p:spPr>
          <a:xfrm>
            <a:off x="251520" y="836712"/>
            <a:ext cx="3384376" cy="83099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4800" dirty="0" err="1" smtClean="0">
                <a:solidFill>
                  <a:schemeClr val="accent3">
                    <a:lumMod val="75000"/>
                  </a:schemeClr>
                </a:solidFill>
                <a:latin typeface="+mj-lt"/>
              </a:rPr>
              <a:t>Brazil</a:t>
            </a:r>
            <a:endParaRPr lang="pt-BR" sz="4800" dirty="0" smtClean="0">
              <a:solidFill>
                <a:schemeClr val="accent3">
                  <a:lumMod val="75000"/>
                </a:schemeClr>
              </a:solidFill>
              <a:latin typeface="+mj-lt"/>
            </a:endParaRPr>
          </a:p>
        </p:txBody>
      </p:sp>
      <p:sp>
        <p:nvSpPr>
          <p:cNvPr id="11" name="Retângulo 10"/>
          <p:cNvSpPr/>
          <p:nvPr/>
        </p:nvSpPr>
        <p:spPr>
          <a:xfrm>
            <a:off x="0" y="6165304"/>
            <a:ext cx="914400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3" name="Picture 3" descr="C:\Users\Bárbara\AppData\Local\Microsoft\Windows\Temporary Internet Files\Content.IE5\M8WLSQSZ\MC900438293[1].wmf"/>
          <p:cNvPicPr>
            <a:picLocks noChangeAspect="1" noChangeArrowheads="1"/>
          </p:cNvPicPr>
          <p:nvPr userDrawn="1"/>
        </p:nvPicPr>
        <p:blipFill>
          <a:blip r:embed="rId2" cstate="print">
            <a:duotone>
              <a:schemeClr val="accent3">
                <a:shade val="45000"/>
                <a:satMod val="135000"/>
              </a:schemeClr>
              <a:prstClr val="white"/>
            </a:duotone>
          </a:blip>
          <a:srcRect/>
          <a:stretch>
            <a:fillRect/>
          </a:stretch>
        </p:blipFill>
        <p:spPr bwMode="auto">
          <a:xfrm>
            <a:off x="5364088" y="1268760"/>
            <a:ext cx="3686175" cy="3524250"/>
          </a:xfrm>
          <a:prstGeom prst="rect">
            <a:avLst/>
          </a:prstGeom>
          <a:noFill/>
        </p:spPr>
      </p:pic>
      <p:sp>
        <p:nvSpPr>
          <p:cNvPr id="4" name="CaixaDeTexto 3"/>
          <p:cNvSpPr txBox="1"/>
          <p:nvPr userDrawn="1"/>
        </p:nvSpPr>
        <p:spPr>
          <a:xfrm>
            <a:off x="395536" y="3212976"/>
            <a:ext cx="6840760" cy="3096344"/>
          </a:xfrm>
          <a:prstGeom prst="rect">
            <a:avLst/>
          </a:prstGeom>
          <a:noFill/>
          <a:ln>
            <a:noFill/>
          </a:ln>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9600" b="0" i="0" u="none" strike="noStrike" kern="1200" cap="none" spc="0" normalizeH="0" baseline="0" noProof="0" dirty="0" smtClean="0">
                <a:solidFill>
                  <a:schemeClr val="accent3">
                    <a:lumMod val="75000"/>
                  </a:schemeClr>
                </a:solidFill>
                <a:effectLst>
                  <a:outerShdw blurRad="50800" dist="38100" algn="l" rotWithShape="0">
                    <a:prstClr val="black">
                      <a:alpha val="40000"/>
                    </a:prstClr>
                  </a:outerShdw>
                </a:effectLst>
                <a:uLnTx/>
                <a:uFillTx/>
                <a:latin typeface="+mn-lt"/>
                <a:ea typeface="+mn-ea"/>
                <a:cs typeface="+mn-cs"/>
              </a:rPr>
              <a:t>Thank you</a:t>
            </a:r>
            <a:r>
              <a:rPr lang="en-US" sz="9600" dirty="0" smtClean="0">
                <a:solidFill>
                  <a:schemeClr val="accent3">
                    <a:lumMod val="75000"/>
                  </a:schemeClr>
                </a:solidFill>
                <a:effectLst>
                  <a:outerShdw blurRad="50800" dist="38100" algn="l" rotWithShape="0">
                    <a:prstClr val="black">
                      <a:alpha val="40000"/>
                    </a:prstClr>
                  </a:outerShdw>
                </a:effectLst>
              </a:rPr>
              <a:t>!</a:t>
            </a:r>
            <a:endParaRPr kumimoji="0" lang="en-US" sz="9600" b="0" i="0" u="none" strike="noStrike" kern="1200" cap="none" spc="0" normalizeH="0" baseline="0" noProof="0" dirty="0" err="1" smtClean="0">
              <a:solidFill>
                <a:schemeClr val="accent3">
                  <a:lumMod val="75000"/>
                </a:schemeClr>
              </a:solidFill>
              <a:effectLst>
                <a:outerShdw blurRad="50800" dist="38100" algn="l" rotWithShape="0">
                  <a:prstClr val="black">
                    <a:alpha val="40000"/>
                  </a:prstClr>
                </a:outerShdw>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a:solidFill>
            <a:schemeClr val="bg2"/>
          </a:solidFill>
        </p:spPr>
        <p:txBody>
          <a:bodyPr/>
          <a:lstStyle>
            <a:lvl1pPr>
              <a:defRPr sz="2800">
                <a:solidFill>
                  <a:schemeClr val="accent3">
                    <a:lumMod val="75000"/>
                  </a:schemeClr>
                </a:solidFill>
              </a:defRPr>
            </a:lvl1pPr>
          </a:lstStyle>
          <a:p>
            <a:r>
              <a:rPr lang="pt-BR" smtClean="0"/>
              <a:t>Clique para editar o estilo do título mestre</a:t>
            </a:r>
            <a:endParaRPr lang="pt-BR" dirty="0"/>
          </a:p>
        </p:txBody>
      </p:sp>
      <p:sp>
        <p:nvSpPr>
          <p:cNvPr id="3" name="Espaço Reservado para Conteúdo 2"/>
          <p:cNvSpPr>
            <a:spLocks noGrp="1"/>
          </p:cNvSpPr>
          <p:nvPr>
            <p:ph idx="1"/>
          </p:nvPr>
        </p:nvSpPr>
        <p:spPr>
          <a:xfrm>
            <a:off x="457200" y="1916832"/>
            <a:ext cx="8229600" cy="4209332"/>
          </a:xfrm>
        </p:spPr>
        <p:txBody>
          <a:bodyPr/>
          <a:lstStyle>
            <a:lvl1pPr>
              <a:defRPr sz="2400"/>
            </a:lvl1pPr>
            <a:lvl2pPr>
              <a:defRPr sz="2000"/>
            </a:lvl2pPr>
            <a:lvl3pPr>
              <a:defRPr sz="1800"/>
            </a:lvl3pPr>
            <a:lvl4pPr>
              <a:defRPr sz="1800"/>
            </a:lvl4pPr>
            <a:lvl5pPr>
              <a:defRPr sz="1800"/>
            </a:lvl5pPr>
          </a:lstStyle>
          <a:p>
            <a:pPr lvl="0"/>
            <a:r>
              <a:rPr lang="pt-BR" dirty="0" smtClean="0"/>
              <a:t>Clique para editar os estilos do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2"/>
            <a:ext cx="7772400" cy="1362074"/>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a:xfrm>
            <a:off x="4572000" y="6356352"/>
            <a:ext cx="1872208" cy="365125"/>
          </a:xfrm>
          <a:prstGeom prst="rect">
            <a:avLst/>
          </a:prstGeom>
        </p:spPr>
        <p:txBody>
          <a:bodyPr/>
          <a:lstStyle/>
          <a:p>
            <a:endParaRPr lang="pt-BR"/>
          </a:p>
        </p:txBody>
      </p:sp>
      <p:sp>
        <p:nvSpPr>
          <p:cNvPr id="5" name="Espaço Reservado para Rodapé 4"/>
          <p:cNvSpPr>
            <a:spLocks noGrp="1"/>
          </p:cNvSpPr>
          <p:nvPr>
            <p:ph type="ftr" sz="quarter" idx="11"/>
          </p:nvPr>
        </p:nvSpPr>
        <p:spPr>
          <a:xfrm>
            <a:off x="3124200" y="6356352"/>
            <a:ext cx="2895600" cy="365125"/>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a:xfrm>
            <a:off x="4572000" y="6356352"/>
            <a:ext cx="1872208" cy="365125"/>
          </a:xfrm>
          <a:prstGeom prst="rect">
            <a:avLst/>
          </a:prstGeom>
        </p:spPr>
        <p:txBody>
          <a:bodyPr/>
          <a:lstStyle/>
          <a:p>
            <a:endParaRPr lang="pt-BR"/>
          </a:p>
        </p:txBody>
      </p:sp>
      <p:sp>
        <p:nvSpPr>
          <p:cNvPr id="6" name="Espaço Reservado para Rodapé 5"/>
          <p:cNvSpPr>
            <a:spLocks noGrp="1"/>
          </p:cNvSpPr>
          <p:nvPr>
            <p:ph type="ftr" sz="quarter" idx="11"/>
          </p:nvPr>
        </p:nvSpPr>
        <p:spPr>
          <a:xfrm>
            <a:off x="3124200" y="6356352"/>
            <a:ext cx="28956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9"/>
            <a:ext cx="82296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a:xfrm>
            <a:off x="4572000" y="6356352"/>
            <a:ext cx="1872208" cy="365125"/>
          </a:xfrm>
          <a:prstGeom prst="rect">
            <a:avLst/>
          </a:prstGeom>
        </p:spPr>
        <p:txBody>
          <a:bodyPr/>
          <a:lstStyle/>
          <a:p>
            <a:endParaRPr lang="pt-BR"/>
          </a:p>
        </p:txBody>
      </p:sp>
      <p:sp>
        <p:nvSpPr>
          <p:cNvPr id="4" name="Espaço Reservado para Rodapé 3"/>
          <p:cNvSpPr>
            <a:spLocks noGrp="1"/>
          </p:cNvSpPr>
          <p:nvPr>
            <p:ph type="ftr" sz="quarter" idx="11"/>
          </p:nvPr>
        </p:nvSpPr>
        <p:spPr>
          <a:xfrm>
            <a:off x="3124200" y="6356352"/>
            <a:ext cx="2895600" cy="365125"/>
          </a:xfrm>
          <a:prstGeom prst="rect">
            <a:avLst/>
          </a:prstGeom>
        </p:spPr>
        <p:txBody>
          <a:bodyPr/>
          <a:lstStyle/>
          <a:p>
            <a:endParaRPr lang="pt-BR"/>
          </a:p>
        </p:txBody>
      </p:sp>
      <p:sp>
        <p:nvSpPr>
          <p:cNvPr id="5" name="Espaço Reservado para Número de Slide 4"/>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a:xfrm>
            <a:off x="4572000" y="6356352"/>
            <a:ext cx="1872208" cy="365125"/>
          </a:xfrm>
          <a:prstGeom prst="rect">
            <a:avLst/>
          </a:prstGeom>
        </p:spPr>
        <p:txBody>
          <a:bodyPr/>
          <a:lstStyle/>
          <a:p>
            <a:endParaRPr lang="pt-BR"/>
          </a:p>
        </p:txBody>
      </p:sp>
      <p:sp>
        <p:nvSpPr>
          <p:cNvPr id="3" name="Espaço Reservado para Rodapé 2"/>
          <p:cNvSpPr>
            <a:spLocks noGrp="1"/>
          </p:cNvSpPr>
          <p:nvPr>
            <p:ph type="ftr" sz="quarter" idx="11"/>
          </p:nvPr>
        </p:nvSpPr>
        <p:spPr>
          <a:xfrm>
            <a:off x="3124200" y="6356352"/>
            <a:ext cx="2895600" cy="365125"/>
          </a:xfrm>
          <a:prstGeom prst="rect">
            <a:avLst/>
          </a:prstGeom>
        </p:spPr>
        <p:txBody>
          <a:bodyPr/>
          <a:lstStyle/>
          <a:p>
            <a:endParaRPr lang="pt-BR"/>
          </a:p>
        </p:txBody>
      </p:sp>
      <p:sp>
        <p:nvSpPr>
          <p:cNvPr id="4" name="Espaço Reservado para Número de Slide 3"/>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3" y="273049"/>
            <a:ext cx="3008313" cy="1162051"/>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3"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a:xfrm>
            <a:off x="4572000" y="6356352"/>
            <a:ext cx="1872208" cy="365125"/>
          </a:xfrm>
          <a:prstGeom prst="rect">
            <a:avLst/>
          </a:prstGeom>
        </p:spPr>
        <p:txBody>
          <a:bodyPr/>
          <a:lstStyle/>
          <a:p>
            <a:endParaRPr lang="pt-BR"/>
          </a:p>
        </p:txBody>
      </p:sp>
      <p:sp>
        <p:nvSpPr>
          <p:cNvPr id="6" name="Espaço Reservado para Rodapé 5"/>
          <p:cNvSpPr>
            <a:spLocks noGrp="1"/>
          </p:cNvSpPr>
          <p:nvPr>
            <p:ph type="ftr" sz="quarter" idx="11"/>
          </p:nvPr>
        </p:nvSpPr>
        <p:spPr>
          <a:xfrm>
            <a:off x="3124200" y="6356352"/>
            <a:ext cx="2895600" cy="365125"/>
          </a:xfrm>
          <a:prstGeom prst="rect">
            <a:avLst/>
          </a:prstGeom>
        </p:spPr>
        <p:txBody>
          <a:bodyPr/>
          <a:lstStyle/>
          <a:p>
            <a:endParaRPr lang="pt-BR" dirty="0"/>
          </a:p>
        </p:txBody>
      </p:sp>
      <p:sp>
        <p:nvSpPr>
          <p:cNvPr id="7" name="Espaço Reservado para Número de Slide 6"/>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pt-BR"/>
          </a:p>
        </p:txBody>
      </p:sp>
      <p:sp>
        <p:nvSpPr>
          <p:cNvPr id="4" name="Espaço Reservado para Texto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a:xfrm>
            <a:off x="4572000" y="6356352"/>
            <a:ext cx="1872208" cy="365125"/>
          </a:xfrm>
          <a:prstGeom prst="rect">
            <a:avLst/>
          </a:prstGeom>
        </p:spPr>
        <p:txBody>
          <a:bodyPr/>
          <a:lstStyle/>
          <a:p>
            <a:endParaRPr lang="pt-BR"/>
          </a:p>
        </p:txBody>
      </p:sp>
      <p:sp>
        <p:nvSpPr>
          <p:cNvPr id="6" name="Espaço Reservado para Rodapé 5"/>
          <p:cNvSpPr>
            <a:spLocks noGrp="1"/>
          </p:cNvSpPr>
          <p:nvPr>
            <p:ph type="ftr" sz="quarter" idx="11"/>
          </p:nvPr>
        </p:nvSpPr>
        <p:spPr>
          <a:xfrm>
            <a:off x="3124200" y="6356352"/>
            <a:ext cx="2895600" cy="365125"/>
          </a:xfrm>
          <a:prstGeom prst="rect">
            <a:avLst/>
          </a:prstGeom>
        </p:spPr>
        <p:txBody>
          <a:bodyPr/>
          <a:lstStyle/>
          <a:p>
            <a:endParaRPr lang="pt-BR"/>
          </a:p>
        </p:txBody>
      </p:sp>
      <p:sp>
        <p:nvSpPr>
          <p:cNvPr id="7" name="Espaço Reservado para Número de Slide 6"/>
          <p:cNvSpPr>
            <a:spLocks noGrp="1"/>
          </p:cNvSpPr>
          <p:nvPr>
            <p:ph type="sldNum" sz="quarter" idx="12"/>
          </p:nvPr>
        </p:nvSpPr>
        <p:spPr>
          <a:xfrm>
            <a:off x="7668344" y="6356352"/>
            <a:ext cx="1018456" cy="365125"/>
          </a:xfrm>
          <a:prstGeom prst="rect">
            <a:avLst/>
          </a:prstGeom>
        </p:spPr>
        <p:txBody>
          <a:bodyPr/>
          <a:lstStyle/>
          <a:p>
            <a:fld id="{2901DE6A-8C25-4D67-912F-9FEBD162233C}" type="slidenum">
              <a:rPr lang="pt-BR" smtClean="0"/>
              <a:pPr/>
              <a:t>‹#›</a:t>
            </a:fld>
            <a:endParaRPr lang="pt-B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1052736"/>
            <a:ext cx="8229600" cy="864096"/>
          </a:xfrm>
          <a:prstGeom prst="rect">
            <a:avLst/>
          </a:prstGeom>
        </p:spPr>
        <p:txBody>
          <a:bodyPr vert="horz" lIns="91440" tIns="45720" rIns="91440" bIns="45720" rtlCol="0" anchor="ctr">
            <a:noAutofit/>
          </a:bodyPr>
          <a:lstStyle/>
          <a:p>
            <a:r>
              <a:rPr lang="pt-BR" dirty="0" smtClean="0"/>
              <a:t>Clique para editar o estilo do título mestre</a:t>
            </a:r>
            <a:endParaRPr lang="pt-BR" dirty="0"/>
          </a:p>
        </p:txBody>
      </p:sp>
      <p:sp>
        <p:nvSpPr>
          <p:cNvPr id="3" name="Espaço Reservado para Texto 2"/>
          <p:cNvSpPr>
            <a:spLocks noGrp="1"/>
          </p:cNvSpPr>
          <p:nvPr>
            <p:ph type="body" idx="1"/>
          </p:nvPr>
        </p:nvSpPr>
        <p:spPr>
          <a:xfrm>
            <a:off x="457200" y="2060848"/>
            <a:ext cx="8229600" cy="4065316"/>
          </a:xfrm>
          <a:prstGeom prst="rect">
            <a:avLst/>
          </a:prstGeom>
        </p:spPr>
        <p:txBody>
          <a:bodyPr vert="horz" lIns="91440" tIns="45720" rIns="91440" bIns="45720" rtlCol="0">
            <a:normAutofit/>
          </a:bodyPr>
          <a:lstStyle/>
          <a:p>
            <a:pPr lvl="0"/>
            <a:r>
              <a:rPr lang="pt-BR" dirty="0" smtClean="0"/>
              <a:t>Clique para editar os estilos do texto mestre</a:t>
            </a:r>
          </a:p>
          <a:p>
            <a:pPr lvl="1"/>
            <a:r>
              <a:rPr lang="pt-BR" dirty="0" smtClean="0"/>
              <a:t>Segundo nível</a:t>
            </a:r>
          </a:p>
          <a:p>
            <a:pPr lvl="2"/>
            <a:r>
              <a:rPr lang="pt-BR" dirty="0" smtClean="0"/>
              <a:t>Terceiro nível</a:t>
            </a:r>
          </a:p>
        </p:txBody>
      </p:sp>
      <p:pic>
        <p:nvPicPr>
          <p:cNvPr id="7" name="Imagem 6" descr="grungy_brazil_flag___brasil_by_think0.jpg"/>
          <p:cNvPicPr>
            <a:picLocks noChangeAspect="1"/>
          </p:cNvPicPr>
          <p:nvPr/>
        </p:nvPicPr>
        <p:blipFill>
          <a:blip r:embed="rId15" cstate="print"/>
          <a:srcRect t="61654" r="50000" b="29766"/>
          <a:stretch>
            <a:fillRect/>
          </a:stretch>
        </p:blipFill>
        <p:spPr>
          <a:xfrm>
            <a:off x="0" y="0"/>
            <a:ext cx="9144000" cy="980728"/>
          </a:xfrm>
          <a:prstGeom prst="rect">
            <a:avLst/>
          </a:prstGeom>
        </p:spPr>
      </p:pic>
      <p:cxnSp>
        <p:nvCxnSpPr>
          <p:cNvPr id="9" name="Conector reto 8"/>
          <p:cNvCxnSpPr/>
          <p:nvPr/>
        </p:nvCxnSpPr>
        <p:spPr>
          <a:xfrm>
            <a:off x="0" y="6237312"/>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CaixaDeTexto 9"/>
          <p:cNvSpPr txBox="1"/>
          <p:nvPr/>
        </p:nvSpPr>
        <p:spPr>
          <a:xfrm>
            <a:off x="251520" y="139279"/>
            <a:ext cx="2304256"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2400" dirty="0" err="1" smtClean="0">
                <a:solidFill>
                  <a:schemeClr val="accent3">
                    <a:lumMod val="75000"/>
                  </a:schemeClr>
                </a:solidFill>
              </a:rPr>
              <a:t>Team</a:t>
            </a:r>
            <a:r>
              <a:rPr lang="pt-BR" sz="2400" dirty="0" smtClean="0">
                <a:solidFill>
                  <a:schemeClr val="accent3">
                    <a:lumMod val="75000"/>
                  </a:schemeClr>
                </a:solidFill>
              </a:rPr>
              <a:t> </a:t>
            </a:r>
            <a:r>
              <a:rPr lang="pt-BR" sz="2400" dirty="0" err="1" smtClean="0">
                <a:solidFill>
                  <a:schemeClr val="accent3">
                    <a:lumMod val="75000"/>
                  </a:schemeClr>
                </a:solidFill>
              </a:rPr>
              <a:t>of</a:t>
            </a:r>
            <a:r>
              <a:rPr lang="pt-BR" sz="2400" dirty="0" smtClean="0">
                <a:solidFill>
                  <a:schemeClr val="accent3">
                    <a:lumMod val="75000"/>
                  </a:schemeClr>
                </a:solidFill>
              </a:rPr>
              <a:t> </a:t>
            </a:r>
            <a:r>
              <a:rPr lang="pt-BR" sz="2400" dirty="0" err="1" smtClean="0">
                <a:solidFill>
                  <a:schemeClr val="accent3">
                    <a:lumMod val="75000"/>
                  </a:schemeClr>
                </a:solidFill>
              </a:rPr>
              <a:t>Brazil</a:t>
            </a:r>
            <a:endParaRPr lang="pt-BR" sz="2400" dirty="0" smtClean="0">
              <a:solidFill>
                <a:schemeClr val="accent3">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2000" dirty="0" err="1" smtClean="0">
                <a:solidFill>
                  <a:schemeClr val="accent4">
                    <a:lumMod val="20000"/>
                    <a:lumOff val="80000"/>
                  </a:schemeClr>
                </a:solidFill>
              </a:rPr>
              <a:t>Problem</a:t>
            </a:r>
            <a:r>
              <a:rPr lang="pt-BR" sz="2000" dirty="0" smtClean="0">
                <a:solidFill>
                  <a:schemeClr val="accent4">
                    <a:lumMod val="20000"/>
                    <a:lumOff val="80000"/>
                  </a:schemeClr>
                </a:solidFill>
              </a:rPr>
              <a:t> ## </a:t>
            </a:r>
            <a:r>
              <a:rPr lang="pt-BR" sz="2000" dirty="0" err="1" smtClean="0">
                <a:solidFill>
                  <a:schemeClr val="accent4">
                    <a:lumMod val="20000"/>
                    <a:lumOff val="80000"/>
                  </a:schemeClr>
                </a:solidFill>
              </a:rPr>
              <a:t>Title</a:t>
            </a:r>
            <a:endParaRPr lang="pt-BR" sz="2000" dirty="0">
              <a:solidFill>
                <a:schemeClr val="accent4">
                  <a:lumMod val="20000"/>
                  <a:lumOff val="80000"/>
                </a:schemeClr>
              </a:solidFill>
            </a:endParaRPr>
          </a:p>
        </p:txBody>
      </p:sp>
      <p:sp>
        <p:nvSpPr>
          <p:cNvPr id="11" name="CaixaDeTexto 10"/>
          <p:cNvSpPr txBox="1"/>
          <p:nvPr/>
        </p:nvSpPr>
        <p:spPr>
          <a:xfrm>
            <a:off x="251520" y="6309320"/>
            <a:ext cx="8640960" cy="415498"/>
          </a:xfrm>
          <a:prstGeom prst="rect">
            <a:avLst/>
          </a:prstGeom>
          <a:noFill/>
        </p:spPr>
        <p:txBody>
          <a:bodyPr wrap="square" rtlCol="0">
            <a:spAutoFit/>
          </a:bodyPr>
          <a:lstStyle/>
          <a:p>
            <a:pPr>
              <a:tabLst>
                <a:tab pos="8280000" algn="r"/>
              </a:tabLst>
            </a:pPr>
            <a:r>
              <a:rPr lang="en-US" sz="1050" baseline="0" noProof="0" dirty="0" smtClean="0">
                <a:solidFill>
                  <a:schemeClr val="bg1">
                    <a:lumMod val="65000"/>
                  </a:schemeClr>
                </a:solidFill>
                <a:latin typeface="+mn-lt"/>
                <a:cs typeface="Arial" pitchFamily="34" charset="0"/>
              </a:rPr>
              <a:t>Diego de </a:t>
            </a:r>
            <a:r>
              <a:rPr lang="en-US" sz="1050" baseline="0" noProof="0" dirty="0" err="1" smtClean="0">
                <a:solidFill>
                  <a:schemeClr val="bg1">
                    <a:lumMod val="65000"/>
                  </a:schemeClr>
                </a:solidFill>
                <a:latin typeface="+mn-lt"/>
                <a:cs typeface="Arial" pitchFamily="34" charset="0"/>
              </a:rPr>
              <a:t>Moura</a:t>
            </a:r>
            <a:r>
              <a:rPr lang="en-US" sz="1050" baseline="0" noProof="0" dirty="0" smtClean="0">
                <a:solidFill>
                  <a:schemeClr val="bg1">
                    <a:lumMod val="65000"/>
                  </a:schemeClr>
                </a:solidFill>
                <a:latin typeface="+mn-lt"/>
                <a:cs typeface="Arial" pitchFamily="34" charset="0"/>
              </a:rPr>
              <a:t>, Felipe de </a:t>
            </a:r>
            <a:r>
              <a:rPr lang="en-US" sz="1050" baseline="0" noProof="0" dirty="0" err="1" smtClean="0">
                <a:solidFill>
                  <a:schemeClr val="bg1">
                    <a:lumMod val="65000"/>
                  </a:schemeClr>
                </a:solidFill>
                <a:latin typeface="+mn-lt"/>
                <a:cs typeface="Arial" pitchFamily="34" charset="0"/>
              </a:rPr>
              <a:t>Melo</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Matheus</a:t>
            </a:r>
            <a:r>
              <a:rPr lang="en-US" sz="1050" baseline="0" noProof="0" dirty="0" smtClean="0">
                <a:solidFill>
                  <a:schemeClr val="bg1">
                    <a:lumMod val="65000"/>
                  </a:schemeClr>
                </a:solidFill>
                <a:latin typeface="+mn-lt"/>
                <a:cs typeface="Arial" pitchFamily="34" charset="0"/>
              </a:rPr>
              <a:t> Camacho, </a:t>
            </a:r>
            <a:r>
              <a:rPr lang="en-US" sz="1050" baseline="0" noProof="0" dirty="0" err="1" smtClean="0">
                <a:solidFill>
                  <a:schemeClr val="bg1">
                    <a:lumMod val="65000"/>
                  </a:schemeClr>
                </a:solidFill>
                <a:latin typeface="+mn-lt"/>
                <a:cs typeface="Arial" pitchFamily="34" charset="0"/>
              </a:rPr>
              <a:t>Thiago</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Bergamaschi</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Thiago</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Kalife</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Nakhon</a:t>
            </a:r>
            <a:r>
              <a:rPr lang="en-US" sz="1050" baseline="0" noProof="0" dirty="0" smtClean="0">
                <a:solidFill>
                  <a:schemeClr val="bg1">
                    <a:lumMod val="65000"/>
                  </a:schemeClr>
                </a:solidFill>
                <a:latin typeface="+mn-lt"/>
                <a:cs typeface="Arial" pitchFamily="34" charset="0"/>
              </a:rPr>
              <a:t> </a:t>
            </a:r>
            <a:r>
              <a:rPr lang="en-US" sz="1050" baseline="0" noProof="0" dirty="0" err="1" smtClean="0">
                <a:solidFill>
                  <a:schemeClr val="bg1">
                    <a:lumMod val="65000"/>
                  </a:schemeClr>
                </a:solidFill>
                <a:latin typeface="+mn-lt"/>
                <a:cs typeface="Arial" pitchFamily="34" charset="0"/>
              </a:rPr>
              <a:t>Ratchasima</a:t>
            </a:r>
            <a:r>
              <a:rPr lang="en-US" sz="1050" b="0" baseline="0" noProof="0" dirty="0" smtClean="0">
                <a:solidFill>
                  <a:schemeClr val="bg1">
                    <a:lumMod val="65000"/>
                  </a:schemeClr>
                </a:solidFill>
                <a:latin typeface="+mn-lt"/>
                <a:cs typeface="Arial" pitchFamily="34" charset="0"/>
              </a:rPr>
              <a:t>, 27 June – 4 July 2015</a:t>
            </a:r>
            <a:endParaRPr lang="en-US" sz="1050" baseline="0" noProof="0" dirty="0" smtClean="0">
              <a:solidFill>
                <a:schemeClr val="bg1">
                  <a:lumMod val="65000"/>
                </a:schemeClr>
              </a:solidFill>
              <a:latin typeface="+mn-lt"/>
              <a:cs typeface="Arial" pitchFamily="34" charset="0"/>
            </a:endParaRPr>
          </a:p>
          <a:p>
            <a:pPr>
              <a:tabLst>
                <a:tab pos="8280000" algn="r"/>
              </a:tabLst>
            </a:pPr>
            <a:r>
              <a:rPr lang="en-US" sz="1050" b="0" baseline="0" noProof="0" dirty="0" smtClean="0">
                <a:solidFill>
                  <a:schemeClr val="bg1">
                    <a:lumMod val="65000"/>
                  </a:schemeClr>
                </a:solidFill>
                <a:latin typeface="+mn-lt"/>
                <a:cs typeface="Arial" pitchFamily="34" charset="0"/>
              </a:rPr>
              <a:t>Reporter: </a:t>
            </a:r>
            <a:r>
              <a:rPr lang="en-US" sz="1050" b="1" baseline="0" noProof="0" dirty="0" err="1" smtClean="0">
                <a:solidFill>
                  <a:schemeClr val="bg1">
                    <a:lumMod val="65000"/>
                  </a:schemeClr>
                </a:solidFill>
                <a:latin typeface="+mn-lt"/>
                <a:cs typeface="Arial" pitchFamily="34" charset="0"/>
              </a:rPr>
              <a:t>Thiago</a:t>
            </a:r>
            <a:r>
              <a:rPr lang="en-US" sz="1050" b="1" baseline="0" noProof="0" dirty="0" smtClean="0">
                <a:solidFill>
                  <a:schemeClr val="bg1">
                    <a:lumMod val="65000"/>
                  </a:schemeClr>
                </a:solidFill>
                <a:latin typeface="+mn-lt"/>
                <a:cs typeface="Arial" pitchFamily="34" charset="0"/>
              </a:rPr>
              <a:t> </a:t>
            </a:r>
            <a:r>
              <a:rPr lang="en-US" sz="1050" b="1" baseline="0" noProof="0" dirty="0" err="1" smtClean="0">
                <a:solidFill>
                  <a:schemeClr val="bg1">
                    <a:lumMod val="65000"/>
                  </a:schemeClr>
                </a:solidFill>
                <a:latin typeface="+mn-lt"/>
                <a:cs typeface="Arial" pitchFamily="34" charset="0"/>
              </a:rPr>
              <a:t>Bergamaschi</a:t>
            </a:r>
            <a:r>
              <a:rPr lang="en-US" sz="1050" b="1" baseline="0" noProof="0" dirty="0" smtClean="0">
                <a:solidFill>
                  <a:schemeClr val="bg1">
                    <a:lumMod val="65000"/>
                  </a:schemeClr>
                </a:solidFill>
                <a:latin typeface="+mn-lt"/>
                <a:cs typeface="Arial" pitchFamily="34" charset="0"/>
              </a:rPr>
              <a:t>	</a:t>
            </a:r>
            <a:fld id="{527E93F8-A3B3-4872-83EA-D7C4E4543407}" type="slidenum">
              <a:rPr lang="en-US" sz="1050" b="1" baseline="0" noProof="0" smtClean="0">
                <a:solidFill>
                  <a:schemeClr val="bg1">
                    <a:lumMod val="65000"/>
                  </a:schemeClr>
                </a:solidFill>
                <a:latin typeface="+mn-lt"/>
                <a:cs typeface="Arial" pitchFamily="34" charset="0"/>
              </a:rPr>
              <a:pPr>
                <a:tabLst>
                  <a:tab pos="8280000" algn="r"/>
                </a:tabLst>
              </a:pPr>
              <a:t>‹#›</a:t>
            </a:fld>
            <a:endParaRPr lang="en-US" sz="1050" b="1" noProof="0" dirty="0">
              <a:solidFill>
                <a:schemeClr val="bg1">
                  <a:lumMod val="65000"/>
                </a:schemeClr>
              </a:solidFill>
              <a:latin typeface="+mn-lt"/>
              <a:cs typeface="Arial" pitchFamily="34" charset="0"/>
            </a:endParaRPr>
          </a:p>
        </p:txBody>
      </p:sp>
      <p:pic>
        <p:nvPicPr>
          <p:cNvPr id="8" name="Imagem 7" descr="grungy_brazil_flag___brasil_by_think0.jpg"/>
          <p:cNvPicPr>
            <a:picLocks noChangeAspect="1"/>
          </p:cNvPicPr>
          <p:nvPr/>
        </p:nvPicPr>
        <p:blipFill>
          <a:blip r:embed="rId15" cstate="print"/>
          <a:srcRect t="61654" r="50000" b="29766"/>
          <a:stretch>
            <a:fillRect/>
          </a:stretch>
        </p:blipFill>
        <p:spPr>
          <a:xfrm>
            <a:off x="0" y="0"/>
            <a:ext cx="9144000" cy="980728"/>
          </a:xfrm>
          <a:prstGeom prst="rect">
            <a:avLst/>
          </a:prstGeom>
        </p:spPr>
      </p:pic>
      <p:cxnSp>
        <p:nvCxnSpPr>
          <p:cNvPr id="12" name="Conector reto 11"/>
          <p:cNvCxnSpPr/>
          <p:nvPr/>
        </p:nvCxnSpPr>
        <p:spPr>
          <a:xfrm>
            <a:off x="0" y="6237312"/>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251520" y="139279"/>
            <a:ext cx="4680520" cy="769441"/>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noProof="0" dirty="0" smtClean="0">
                <a:solidFill>
                  <a:schemeClr val="bg1"/>
                </a:solidFill>
                <a:latin typeface="+mj-lt"/>
              </a:rPr>
              <a:t>Brazil</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b="0" i="0" noProof="0" dirty="0" smtClean="0">
                <a:solidFill>
                  <a:schemeClr val="accent4">
                    <a:lumMod val="20000"/>
                    <a:lumOff val="80000"/>
                  </a:schemeClr>
                </a:solidFill>
                <a:latin typeface="+mj-lt"/>
              </a:rPr>
              <a:t>Problem 16</a:t>
            </a:r>
            <a:r>
              <a:rPr lang="en-US" sz="2000" b="0" i="0" baseline="0" noProof="0" dirty="0" smtClean="0">
                <a:solidFill>
                  <a:schemeClr val="accent4">
                    <a:lumMod val="20000"/>
                    <a:lumOff val="80000"/>
                  </a:schemeClr>
                </a:solidFill>
                <a:latin typeface="+mj-lt"/>
              </a:rPr>
              <a:t> – Wet and Dark</a:t>
            </a:r>
            <a:endParaRPr lang="en-US" sz="2000" b="0" i="0" noProof="0" dirty="0">
              <a:solidFill>
                <a:schemeClr val="accent4">
                  <a:lumMod val="20000"/>
                  <a:lumOff val="80000"/>
                </a:schemeClr>
              </a:solidFill>
              <a:latin typeface="+mj-lt"/>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ransition>
    <p:fade/>
  </p:transition>
  <p:timing>
    <p:tnLst>
      <p:par>
        <p:cTn id="1" dur="indefinite" restart="never" nodeType="tmRoot"/>
      </p:par>
    </p:tnLst>
  </p:timing>
  <p:hf sldNum="0" hdr="0" ftr="0" dt="0"/>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4.png"/><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11.emf"/><Relationship Id="rId4" Type="http://schemas.openxmlformats.org/officeDocument/2006/relationships/oleObject" Target="../embeddings/oleObject7.bin"/><Relationship Id="rId9" Type="http://schemas.openxmlformats.org/officeDocument/2006/relationships/image" Target="../media/image1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png"/><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26.jpg"/><Relationship Id="rId5" Type="http://schemas.openxmlformats.org/officeDocument/2006/relationships/image" Target="../media/image22.jpg"/><Relationship Id="rId10" Type="http://schemas.openxmlformats.org/officeDocument/2006/relationships/image" Target="../media/image25.jpg"/><Relationship Id="rId4" Type="http://schemas.openxmlformats.org/officeDocument/2006/relationships/image" Target="../media/image21.jpg"/><Relationship Id="rId9" Type="http://schemas.openxmlformats.org/officeDocument/2006/relationships/image" Target="../media/image24.jp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11.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emf"/><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axpfep1.if.usp.br/~otaviano/porquecoisasmolhadasficammaisescuras.html" TargetMode="External"/><Relationship Id="rId2" Type="http://schemas.openxmlformats.org/officeDocument/2006/relationships/hyperlink" Target="http://pt.wikipedia.org/wiki/Refra%C3%A7%C3%A3o" TargetMode="External"/><Relationship Id="rId1" Type="http://schemas.openxmlformats.org/officeDocument/2006/relationships/slideLayout" Target="../slideLayouts/slideLayout2.xml"/><Relationship Id="rId5" Type="http://schemas.openxmlformats.org/officeDocument/2006/relationships/hyperlink" Target="http://www.mspc.eng.br/elemag/opt0210.shtml" TargetMode="External"/><Relationship Id="rId4" Type="http://schemas.openxmlformats.org/officeDocument/2006/relationships/hyperlink" Target="http://pt.wikipedia.org/wiki/Espectro_vis%C3%ADv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11"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e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9.emf"/><Relationship Id="rId4" Type="http://schemas.openxmlformats.org/officeDocument/2006/relationships/image" Target="../media/image6.emf"/><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67544" y="2780928"/>
            <a:ext cx="4104456" cy="1872208"/>
          </a:xfrm>
          <a:solidFill>
            <a:schemeClr val="bg2">
              <a:lumMod val="90000"/>
            </a:schemeClr>
          </a:solidFill>
        </p:spPr>
        <p:txBody>
          <a:bodyPr>
            <a:noAutofit/>
          </a:bodyPr>
          <a:lstStyle/>
          <a:p>
            <a:pPr algn="l"/>
            <a:r>
              <a:rPr lang="pt-BR" sz="4000" dirty="0" smtClean="0"/>
              <a:t>Problem 16 – </a:t>
            </a:r>
            <a:r>
              <a:rPr lang="pt-BR" dirty="0" smtClean="0"/>
              <a:t>Wet and Dark</a:t>
            </a:r>
            <a:endParaRPr lang="en-US" sz="4000" dirty="0"/>
          </a:p>
        </p:txBody>
      </p:sp>
      <p:sp>
        <p:nvSpPr>
          <p:cNvPr id="3" name="Subtítulo 2"/>
          <p:cNvSpPr txBox="1">
            <a:spLocks/>
          </p:cNvSpPr>
          <p:nvPr/>
        </p:nvSpPr>
        <p:spPr>
          <a:xfrm>
            <a:off x="467544" y="5157192"/>
            <a:ext cx="3888432" cy="936104"/>
          </a:xfrm>
          <a:prstGeom prst="rect">
            <a:avLst/>
          </a:prstGeom>
          <a:solidFill>
            <a:schemeClr val="bg1"/>
          </a:solidFill>
          <a:ln>
            <a:solidFill>
              <a:schemeClr val="bg1"/>
            </a:solidFill>
          </a:ln>
        </p:spPr>
        <p:txBody>
          <a:bodyPr vert="horz" lIns="91440" tIns="45720" rIns="91440" bIns="45720" rtlCol="0">
            <a:normAutofit/>
          </a:bodyPr>
          <a:lstStyle>
            <a:lvl1pPr marL="0" indent="0" algn="l">
              <a:buNone/>
              <a:defRPr i="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reporter: Thiago </a:t>
            </a:r>
            <a:r>
              <a:rPr kumimoji="0" lang="en-US" sz="2000" b="0" i="0" u="none" strike="noStrike" kern="1200" cap="none" spc="0" normalizeH="0" baseline="0" noProof="0" dirty="0" err="1" smtClean="0">
                <a:ln>
                  <a:noFill/>
                </a:ln>
                <a:solidFill>
                  <a:schemeClr val="tx1">
                    <a:tint val="75000"/>
                  </a:schemeClr>
                </a:solidFill>
                <a:effectLst/>
                <a:uLnTx/>
                <a:uFillTx/>
                <a:latin typeface="+mn-lt"/>
                <a:ea typeface="+mn-ea"/>
                <a:cs typeface="+mn-cs"/>
              </a:rPr>
              <a:t>Bergamaschi</a:t>
            </a: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 </a:t>
            </a:r>
            <a:endParaRPr kumimoji="0" lang="en-US" sz="28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053" r="19053"/>
          <a:stretch/>
        </p:blipFill>
        <p:spPr bwMode="auto">
          <a:xfrm>
            <a:off x="4572000" y="2564904"/>
            <a:ext cx="4328156" cy="3143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72" r="1046" b="12018"/>
          <a:stretch/>
        </p:blipFill>
        <p:spPr>
          <a:xfrm>
            <a:off x="2555776" y="1838350"/>
            <a:ext cx="4423833" cy="3778473"/>
          </a:xfrm>
          <a:prstGeom prst="rect">
            <a:avLst/>
          </a:prstGeom>
        </p:spPr>
      </p:pic>
      <p:sp>
        <p:nvSpPr>
          <p:cNvPr id="7" name="TextBox 6"/>
          <p:cNvSpPr txBox="1"/>
          <p:nvPr/>
        </p:nvSpPr>
        <p:spPr>
          <a:xfrm>
            <a:off x="2483768" y="1844824"/>
            <a:ext cx="504056" cy="648072"/>
          </a:xfrm>
          <a:prstGeom prst="rect">
            <a:avLst/>
          </a:prstGeom>
          <a:solidFill>
            <a:schemeClr val="bg1"/>
          </a:solid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US" sz="28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342435023"/>
              </p:ext>
            </p:extLst>
          </p:nvPr>
        </p:nvGraphicFramePr>
        <p:xfrm>
          <a:off x="3635896" y="2780928"/>
          <a:ext cx="359978" cy="719956"/>
        </p:xfrm>
        <a:graphic>
          <a:graphicData uri="http://schemas.openxmlformats.org/presentationml/2006/ole">
            <mc:AlternateContent xmlns:mc="http://schemas.openxmlformats.org/markup-compatibility/2006">
              <mc:Choice xmlns:v="urn:schemas-microsoft-com:vml" Requires="v">
                <p:oleObj spid="_x0000_s3305" name="Equation" r:id="rId4" imgW="215900" imgH="431800" progId="Equation.3">
                  <p:embed/>
                </p:oleObj>
              </mc:Choice>
              <mc:Fallback>
                <p:oleObj name="Equation" r:id="rId4" imgW="215900" imgH="431800" progId="Equation.3">
                  <p:embed/>
                  <p:pic>
                    <p:nvPicPr>
                      <p:cNvPr id="0" name=""/>
                      <p:cNvPicPr/>
                      <p:nvPr/>
                    </p:nvPicPr>
                    <p:blipFill>
                      <a:blip r:embed="rId5"/>
                      <a:stretch>
                        <a:fillRect/>
                      </a:stretch>
                    </p:blipFill>
                    <p:spPr>
                      <a:xfrm>
                        <a:off x="3635896" y="2780928"/>
                        <a:ext cx="359978" cy="71995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915973131"/>
              </p:ext>
            </p:extLst>
          </p:nvPr>
        </p:nvGraphicFramePr>
        <p:xfrm>
          <a:off x="2555776" y="4653136"/>
          <a:ext cx="296862" cy="360363"/>
        </p:xfrm>
        <a:graphic>
          <a:graphicData uri="http://schemas.openxmlformats.org/presentationml/2006/ole">
            <mc:AlternateContent xmlns:mc="http://schemas.openxmlformats.org/markup-compatibility/2006">
              <mc:Choice xmlns:v="urn:schemas-microsoft-com:vml" Requires="v">
                <p:oleObj spid="_x0000_s3306" name="Equation" r:id="rId6" imgW="177800" imgH="215900" progId="Equation.3">
                  <p:embed/>
                </p:oleObj>
              </mc:Choice>
              <mc:Fallback>
                <p:oleObj name="Equation" r:id="rId6" imgW="177800" imgH="215900" progId="Equation.3">
                  <p:embed/>
                  <p:pic>
                    <p:nvPicPr>
                      <p:cNvPr id="0" name=""/>
                      <p:cNvPicPr/>
                      <p:nvPr/>
                    </p:nvPicPr>
                    <p:blipFill>
                      <a:blip r:embed="rId7"/>
                      <a:stretch>
                        <a:fillRect/>
                      </a:stretch>
                    </p:blipFill>
                    <p:spPr>
                      <a:xfrm>
                        <a:off x="2555776" y="4653136"/>
                        <a:ext cx="296862" cy="360363"/>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37823212"/>
              </p:ext>
            </p:extLst>
          </p:nvPr>
        </p:nvGraphicFramePr>
        <p:xfrm>
          <a:off x="6118200" y="4941168"/>
          <a:ext cx="254000" cy="360362"/>
        </p:xfrm>
        <a:graphic>
          <a:graphicData uri="http://schemas.openxmlformats.org/presentationml/2006/ole">
            <mc:AlternateContent xmlns:mc="http://schemas.openxmlformats.org/markup-compatibility/2006">
              <mc:Choice xmlns:v="urn:schemas-microsoft-com:vml" Requires="v">
                <p:oleObj spid="_x0000_s3307" name="Equation" r:id="rId8" imgW="152400" imgH="215900" progId="Equation.3">
                  <p:embed/>
                </p:oleObj>
              </mc:Choice>
              <mc:Fallback>
                <p:oleObj name="Equation" r:id="rId8" imgW="152400" imgH="215900" progId="Equation.3">
                  <p:embed/>
                  <p:pic>
                    <p:nvPicPr>
                      <p:cNvPr id="0" name=""/>
                      <p:cNvPicPr/>
                      <p:nvPr/>
                    </p:nvPicPr>
                    <p:blipFill>
                      <a:blip r:embed="rId9"/>
                      <a:stretch>
                        <a:fillRect/>
                      </a:stretch>
                    </p:blipFill>
                    <p:spPr>
                      <a:xfrm>
                        <a:off x="6118200" y="4941168"/>
                        <a:ext cx="254000" cy="360362"/>
                      </a:xfrm>
                      <a:prstGeom prst="rect">
                        <a:avLst/>
                      </a:prstGeom>
                    </p:spPr>
                  </p:pic>
                </p:oleObj>
              </mc:Fallback>
            </mc:AlternateContent>
          </a:graphicData>
        </a:graphic>
      </p:graphicFrame>
      <p:sp>
        <p:nvSpPr>
          <p:cNvPr id="14" name="Título 1"/>
          <p:cNvSpPr txBox="1">
            <a:spLocks/>
          </p:cNvSpPr>
          <p:nvPr/>
        </p:nvSpPr>
        <p:spPr>
          <a:xfrm>
            <a:off x="0" y="980728"/>
            <a:ext cx="9036496" cy="648072"/>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2800" b="1" kern="1200">
                <a:solidFill>
                  <a:schemeClr val="accent3">
                    <a:lumMod val="75000"/>
                  </a:schemeClr>
                </a:solidFill>
                <a:latin typeface="+mj-lt"/>
                <a:ea typeface="+mj-ea"/>
                <a:cs typeface="+mj-cs"/>
              </a:defRPr>
            </a:lvl1pPr>
          </a:lstStyle>
          <a:p>
            <a:pPr algn="ctr"/>
            <a:r>
              <a:rPr lang="pt-BR" sz="2400" cap="all" dirty="0" err="1" smtClean="0">
                <a:ln w="9000" cmpd="sng">
                  <a:solidFill>
                    <a:srgbClr val="376092"/>
                  </a:solidFill>
                  <a:prstDash val="solid"/>
                </a:ln>
                <a:solidFill>
                  <a:srgbClr val="376092"/>
                </a:solidFill>
                <a:effectLst/>
              </a:rPr>
              <a:t>Qualitative</a:t>
            </a:r>
            <a:r>
              <a:rPr lang="pt-BR" sz="2400" cap="all" dirty="0" smtClean="0">
                <a:ln w="9000" cmpd="sng">
                  <a:solidFill>
                    <a:srgbClr val="376092"/>
                  </a:solidFill>
                  <a:prstDash val="solid"/>
                </a:ln>
                <a:solidFill>
                  <a:srgbClr val="376092"/>
                </a:solidFill>
                <a:effectLst/>
              </a:rPr>
              <a:t> </a:t>
            </a:r>
            <a:r>
              <a:rPr lang="pt-BR" sz="2400" cap="all" dirty="0" err="1" smtClean="0">
                <a:ln w="9000" cmpd="sng">
                  <a:solidFill>
                    <a:srgbClr val="376092"/>
                  </a:solidFill>
                  <a:prstDash val="solid"/>
                </a:ln>
                <a:solidFill>
                  <a:srgbClr val="376092"/>
                </a:solidFill>
                <a:effectLst/>
              </a:rPr>
              <a:t>Analysis</a:t>
            </a:r>
            <a:r>
              <a:rPr lang="pt-BR" sz="2400" cap="all" dirty="0" smtClean="0">
                <a:ln w="9000" cmpd="sng">
                  <a:solidFill>
                    <a:srgbClr val="376092"/>
                  </a:solidFill>
                  <a:prstDash val="solid"/>
                </a:ln>
                <a:solidFill>
                  <a:srgbClr val="376092"/>
                </a:solidFill>
                <a:effectLst/>
              </a:rPr>
              <a:t>: </a:t>
            </a:r>
            <a:r>
              <a:rPr lang="pt-BR" sz="2400" cap="all" dirty="0" err="1" smtClean="0">
                <a:ln w="9000" cmpd="sng">
                  <a:solidFill>
                    <a:srgbClr val="376092"/>
                  </a:solidFill>
                  <a:prstDash val="solid"/>
                </a:ln>
                <a:solidFill>
                  <a:srgbClr val="376092"/>
                </a:solidFill>
                <a:effectLst/>
              </a:rPr>
              <a:t>Surface</a:t>
            </a:r>
            <a:r>
              <a:rPr lang="pt-BR" sz="2400" cap="all" dirty="0" smtClean="0">
                <a:ln w="9000" cmpd="sng">
                  <a:solidFill>
                    <a:srgbClr val="376092"/>
                  </a:solidFill>
                  <a:prstDash val="solid"/>
                </a:ln>
                <a:solidFill>
                  <a:srgbClr val="376092"/>
                </a:solidFill>
                <a:effectLst/>
              </a:rPr>
              <a:t> </a:t>
            </a:r>
            <a:r>
              <a:rPr lang="pt-BR" sz="2400" cap="all" dirty="0" err="1" smtClean="0">
                <a:ln w="9000" cmpd="sng">
                  <a:solidFill>
                    <a:srgbClr val="376092"/>
                  </a:solidFill>
                  <a:prstDash val="solid"/>
                </a:ln>
                <a:solidFill>
                  <a:srgbClr val="376092"/>
                </a:solidFill>
                <a:effectLst/>
              </a:rPr>
              <a:t>ABSORtion</a:t>
            </a:r>
            <a:endParaRPr lang="pt-BR" sz="2400" cap="all" dirty="0">
              <a:ln w="9000" cmpd="sng">
                <a:solidFill>
                  <a:srgbClr val="376092"/>
                </a:solidFill>
                <a:prstDash val="solid"/>
              </a:ln>
              <a:solidFill>
                <a:srgbClr val="376092"/>
              </a:solidFill>
              <a:effectLst/>
            </a:endParaRPr>
          </a:p>
        </p:txBody>
      </p:sp>
      <p:grpSp>
        <p:nvGrpSpPr>
          <p:cNvPr id="23" name="Group 22"/>
          <p:cNvGrpSpPr/>
          <p:nvPr/>
        </p:nvGrpSpPr>
        <p:grpSpPr>
          <a:xfrm>
            <a:off x="5931768" y="5229200"/>
            <a:ext cx="1160512" cy="828080"/>
            <a:chOff x="5931768" y="5229200"/>
            <a:chExt cx="1160512" cy="828080"/>
          </a:xfrm>
        </p:grpSpPr>
        <p:grpSp>
          <p:nvGrpSpPr>
            <p:cNvPr id="20" name="Group 19"/>
            <p:cNvGrpSpPr/>
            <p:nvPr/>
          </p:nvGrpSpPr>
          <p:grpSpPr>
            <a:xfrm>
              <a:off x="5931768" y="5301208"/>
              <a:ext cx="1160512" cy="756072"/>
              <a:chOff x="5931768" y="5301208"/>
              <a:chExt cx="1160512" cy="756072"/>
            </a:xfrm>
          </p:grpSpPr>
          <p:sp>
            <p:nvSpPr>
              <p:cNvPr id="16" name="TextBox 15"/>
              <p:cNvSpPr txBox="1"/>
              <p:nvPr/>
            </p:nvSpPr>
            <p:spPr>
              <a:xfrm>
                <a:off x="5940152" y="5301208"/>
                <a:ext cx="1152128" cy="432048"/>
              </a:xfrm>
              <a:prstGeom prst="rect">
                <a:avLst/>
              </a:prstGeom>
              <a:solidFill>
                <a:schemeClr val="bg1"/>
              </a:solidFill>
            </p:spPr>
            <p:txBody>
              <a:bodyPr vert="horz" wrap="square" lIns="91440" tIns="45720" rIns="91440" bIns="45720" rtlCol="0">
                <a:normAutofit fontScale="92500" lnSpcReduction="20000"/>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US" sz="28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cxnSp>
            <p:nvCxnSpPr>
              <p:cNvPr id="8" name="Straight Connector 7"/>
              <p:cNvCxnSpPr/>
              <p:nvPr/>
            </p:nvCxnSpPr>
            <p:spPr>
              <a:xfrm flipV="1">
                <a:off x="5940152" y="5301208"/>
                <a:ext cx="0" cy="756072"/>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931768" y="5301208"/>
                <a:ext cx="5124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6444208" y="5229200"/>
              <a:ext cx="648072" cy="648072"/>
            </a:xfrm>
            <a:prstGeom prst="rect">
              <a:avLst/>
            </a:prstGeom>
            <a:solidFill>
              <a:schemeClr val="bg1"/>
            </a:solid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endParaRPr kumimoji="0" lang="en-US" sz="28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gr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75182" t="79489" r="1046" b="966"/>
          <a:stretch/>
        </p:blipFill>
        <p:spPr>
          <a:xfrm>
            <a:off x="6588224" y="4797152"/>
            <a:ext cx="1446432" cy="1113821"/>
          </a:xfrm>
          <a:prstGeom prst="rect">
            <a:avLst/>
          </a:prstGeom>
        </p:spPr>
      </p:pic>
    </p:spTree>
    <p:extLst>
      <p:ext uri="{BB962C8B-B14F-4D97-AF65-F5344CB8AC3E}">
        <p14:creationId xmlns:p14="http://schemas.microsoft.com/office/powerpoint/2010/main" val="332561130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5"/>
          <p:cNvGrpSpPr/>
          <p:nvPr/>
        </p:nvGrpSpPr>
        <p:grpSpPr>
          <a:xfrm>
            <a:off x="496999" y="3507435"/>
            <a:ext cx="4507049" cy="644979"/>
            <a:chOff x="685800" y="1905000"/>
            <a:chExt cx="4507049" cy="644979"/>
          </a:xfrm>
        </p:grpSpPr>
        <p:sp>
          <p:nvSpPr>
            <p:cNvPr id="24" name="Rounded Rectangle 9"/>
            <p:cNvSpPr/>
            <p:nvPr/>
          </p:nvSpPr>
          <p:spPr>
            <a:xfrm>
              <a:off x="990600" y="2016579"/>
              <a:ext cx="4202249"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Thread Density</a:t>
              </a:r>
              <a:endParaRPr lang="en-US" dirty="0">
                <a:solidFill>
                  <a:schemeClr val="tx1"/>
                </a:solidFill>
              </a:endParaRPr>
            </a:p>
          </p:txBody>
        </p:sp>
        <p:sp>
          <p:nvSpPr>
            <p:cNvPr id="25" name="Chevron 10"/>
            <p:cNvSpPr/>
            <p:nvPr/>
          </p:nvSpPr>
          <p:spPr>
            <a:xfrm rot="5400000">
              <a:off x="562995" y="202780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Título 1"/>
          <p:cNvSpPr>
            <a:spLocks noGrp="1"/>
          </p:cNvSpPr>
          <p:nvPr>
            <p:ph type="title"/>
          </p:nvPr>
        </p:nvSpPr>
        <p:spPr>
          <a:xfrm>
            <a:off x="457200" y="1124744"/>
            <a:ext cx="8229600" cy="648072"/>
          </a:xfrm>
        </p:spPr>
        <p:txBody>
          <a:bodyPr/>
          <a:lstStyle/>
          <a:p>
            <a:r>
              <a:rPr lang="pt-BR" dirty="0" smtClean="0"/>
              <a:t>Prediction of Relevant Parameters</a:t>
            </a:r>
            <a:endParaRPr lang="pt-BR" dirty="0"/>
          </a:p>
        </p:txBody>
      </p:sp>
      <p:grpSp>
        <p:nvGrpSpPr>
          <p:cNvPr id="20" name="Group 4"/>
          <p:cNvGrpSpPr/>
          <p:nvPr/>
        </p:nvGrpSpPr>
        <p:grpSpPr>
          <a:xfrm>
            <a:off x="497001" y="2712133"/>
            <a:ext cx="4507047" cy="644979"/>
            <a:chOff x="685800" y="1905000"/>
            <a:chExt cx="4507047" cy="644979"/>
          </a:xfrm>
        </p:grpSpPr>
        <p:sp>
          <p:nvSpPr>
            <p:cNvPr id="21" name="Rounded Rectangle 11"/>
            <p:cNvSpPr/>
            <p:nvPr/>
          </p:nvSpPr>
          <p:spPr>
            <a:xfrm>
              <a:off x="990600" y="2016579"/>
              <a:ext cx="4202247"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Liquid</a:t>
              </a:r>
              <a:r>
                <a:rPr lang="pt-BR" dirty="0" smtClean="0">
                  <a:solidFill>
                    <a:schemeClr val="tx1"/>
                  </a:solidFill>
                </a:rPr>
                <a:t> </a:t>
              </a:r>
              <a:r>
                <a:rPr lang="pt-BR" dirty="0" err="1" smtClean="0">
                  <a:solidFill>
                    <a:schemeClr val="tx1"/>
                  </a:solidFill>
                </a:rPr>
                <a:t>Refraction</a:t>
              </a:r>
              <a:r>
                <a:rPr lang="pt-BR" dirty="0" smtClean="0">
                  <a:solidFill>
                    <a:schemeClr val="tx1"/>
                  </a:solidFill>
                </a:rPr>
                <a:t> Index close </a:t>
              </a:r>
              <a:r>
                <a:rPr lang="pt-BR" dirty="0" err="1" smtClean="0">
                  <a:solidFill>
                    <a:schemeClr val="tx1"/>
                  </a:solidFill>
                </a:rPr>
                <a:t>to</a:t>
              </a:r>
              <a:r>
                <a:rPr lang="pt-BR" dirty="0" smtClean="0">
                  <a:solidFill>
                    <a:schemeClr val="tx1"/>
                  </a:solidFill>
                </a:rPr>
                <a:t> </a:t>
              </a:r>
              <a:r>
                <a:rPr lang="pt-BR" dirty="0" err="1" smtClean="0">
                  <a:solidFill>
                    <a:schemeClr val="tx1"/>
                  </a:solidFill>
                </a:rPr>
                <a:t>Cloth´s</a:t>
              </a:r>
              <a:endParaRPr lang="en-US" dirty="0">
                <a:solidFill>
                  <a:schemeClr val="tx1"/>
                </a:solidFill>
              </a:endParaRPr>
            </a:p>
          </p:txBody>
        </p:sp>
        <p:sp>
          <p:nvSpPr>
            <p:cNvPr id="22" name="Chevron 12"/>
            <p:cNvSpPr/>
            <p:nvPr/>
          </p:nvSpPr>
          <p:spPr>
            <a:xfrm rot="5400000">
              <a:off x="562995" y="2027805"/>
              <a:ext cx="644979" cy="399370"/>
            </a:xfrm>
            <a:prstGeom prst="chevron">
              <a:avLst/>
            </a:prstGeom>
            <a:solidFill>
              <a:schemeClr val="accent3"/>
            </a:solidFill>
            <a:ln>
              <a:solidFill>
                <a:schemeClr val="accent3">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6"/>
          <p:cNvGrpSpPr/>
          <p:nvPr/>
        </p:nvGrpSpPr>
        <p:grpSpPr>
          <a:xfrm>
            <a:off x="497000" y="1916832"/>
            <a:ext cx="4507048" cy="644979"/>
            <a:chOff x="685800" y="1905000"/>
            <a:chExt cx="4507048" cy="644979"/>
          </a:xfrm>
        </p:grpSpPr>
        <p:sp>
          <p:nvSpPr>
            <p:cNvPr id="27" name="Rounded Rectangle 7"/>
            <p:cNvSpPr/>
            <p:nvPr/>
          </p:nvSpPr>
          <p:spPr>
            <a:xfrm>
              <a:off x="990600" y="2016579"/>
              <a:ext cx="4202248"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Liquid Volume</a:t>
              </a:r>
              <a:endParaRPr lang="en-US" dirty="0">
                <a:solidFill>
                  <a:schemeClr val="tx1"/>
                </a:solidFill>
              </a:endParaRPr>
            </a:p>
          </p:txBody>
        </p:sp>
        <p:sp>
          <p:nvSpPr>
            <p:cNvPr id="28" name="Chevron 8"/>
            <p:cNvSpPr/>
            <p:nvPr/>
          </p:nvSpPr>
          <p:spPr>
            <a:xfrm rot="5400000">
              <a:off x="562995" y="2027805"/>
              <a:ext cx="644979" cy="399370"/>
            </a:xfrm>
            <a:prstGeom prst="chevron">
              <a:avLst/>
            </a:prstGeom>
            <a:solidFill>
              <a:schemeClr val="accent3"/>
            </a:solidFill>
            <a:ln>
              <a:solidFill>
                <a:schemeClr val="accent3">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14"/>
          <p:cNvGrpSpPr/>
          <p:nvPr/>
        </p:nvGrpSpPr>
        <p:grpSpPr>
          <a:xfrm>
            <a:off x="496998" y="5098038"/>
            <a:ext cx="4507050" cy="644979"/>
            <a:chOff x="685800" y="3985260"/>
            <a:chExt cx="4507050" cy="644979"/>
          </a:xfrm>
        </p:grpSpPr>
        <p:sp>
          <p:nvSpPr>
            <p:cNvPr id="30" name="Rounded Rectangle 18"/>
            <p:cNvSpPr/>
            <p:nvPr/>
          </p:nvSpPr>
          <p:spPr>
            <a:xfrm>
              <a:off x="990600" y="4109085"/>
              <a:ext cx="4202250" cy="381000"/>
            </a:xfrm>
            <a:prstGeom prst="roundRect">
              <a:avLst/>
            </a:prstGeom>
            <a:solidFill>
              <a:schemeClr val="bg1"/>
            </a:solidFill>
            <a:ln>
              <a:solidFill>
                <a:schemeClr val="tx1"/>
              </a:solidFill>
            </a:ln>
            <a:effectLst>
              <a:outerShdw blurRad="63500" sx="102000" sy="102000" algn="ctr"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Cloth Dry Absortion</a:t>
              </a:r>
              <a:endParaRPr lang="en-US" dirty="0">
                <a:solidFill>
                  <a:schemeClr val="tx1"/>
                </a:solidFill>
              </a:endParaRPr>
            </a:p>
          </p:txBody>
        </p:sp>
        <p:sp>
          <p:nvSpPr>
            <p:cNvPr id="31" name="Chevron 19"/>
            <p:cNvSpPr/>
            <p:nvPr/>
          </p:nvSpPr>
          <p:spPr>
            <a:xfrm rot="5400000">
              <a:off x="562995" y="410806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15"/>
          <p:cNvGrpSpPr/>
          <p:nvPr/>
        </p:nvGrpSpPr>
        <p:grpSpPr>
          <a:xfrm>
            <a:off x="496999" y="4302736"/>
            <a:ext cx="4507049" cy="644979"/>
            <a:chOff x="685800" y="3985260"/>
            <a:chExt cx="4507049" cy="644979"/>
          </a:xfrm>
        </p:grpSpPr>
        <p:sp>
          <p:nvSpPr>
            <p:cNvPr id="33" name="Rounded Rectangle 16"/>
            <p:cNvSpPr/>
            <p:nvPr/>
          </p:nvSpPr>
          <p:spPr>
            <a:xfrm>
              <a:off x="990600" y="4109085"/>
              <a:ext cx="4202249" cy="381000"/>
            </a:xfrm>
            <a:prstGeom prst="roundRect">
              <a:avLst/>
            </a:prstGeom>
            <a:solidFill>
              <a:schemeClr val="bg1"/>
            </a:solidFill>
            <a:ln>
              <a:solidFill>
                <a:schemeClr val="tx1"/>
              </a:solidFill>
            </a:ln>
            <a:effectLst>
              <a:outerShdw blurRad="63500" sx="102000" sy="102000" algn="ctr"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Cloth Thickness</a:t>
              </a:r>
              <a:endParaRPr lang="en-US" dirty="0">
                <a:solidFill>
                  <a:schemeClr val="tx1"/>
                </a:solidFill>
              </a:endParaRPr>
            </a:p>
          </p:txBody>
        </p:sp>
        <p:sp>
          <p:nvSpPr>
            <p:cNvPr id="34" name="Chevron 17"/>
            <p:cNvSpPr/>
            <p:nvPr/>
          </p:nvSpPr>
          <p:spPr>
            <a:xfrm rot="5400000">
              <a:off x="562995" y="410806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5" name="Conector de seta reta 35"/>
          <p:cNvCxnSpPr>
            <a:stCxn id="27" idx="3"/>
          </p:cNvCxnSpPr>
          <p:nvPr/>
        </p:nvCxnSpPr>
        <p:spPr>
          <a:xfrm>
            <a:off x="5004048" y="2218911"/>
            <a:ext cx="7200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ector de seta reta 38"/>
          <p:cNvCxnSpPr/>
          <p:nvPr/>
        </p:nvCxnSpPr>
        <p:spPr>
          <a:xfrm>
            <a:off x="5004048" y="3034623"/>
            <a:ext cx="7200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Conector de seta reta 39"/>
          <p:cNvCxnSpPr/>
          <p:nvPr/>
        </p:nvCxnSpPr>
        <p:spPr>
          <a:xfrm>
            <a:off x="5004048" y="3799779"/>
            <a:ext cx="7200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Conector de seta reta 40"/>
          <p:cNvCxnSpPr/>
          <p:nvPr/>
        </p:nvCxnSpPr>
        <p:spPr>
          <a:xfrm>
            <a:off x="5004048" y="4611389"/>
            <a:ext cx="7200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onector de seta reta 41"/>
          <p:cNvCxnSpPr/>
          <p:nvPr/>
        </p:nvCxnSpPr>
        <p:spPr>
          <a:xfrm>
            <a:off x="5004048" y="5412363"/>
            <a:ext cx="72008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CaixaDeTexto 42"/>
          <p:cNvSpPr txBox="1"/>
          <p:nvPr/>
        </p:nvSpPr>
        <p:spPr>
          <a:xfrm>
            <a:off x="5721126" y="1937796"/>
            <a:ext cx="3419873" cy="603052"/>
          </a:xfrm>
          <a:prstGeom prst="rect">
            <a:avLst/>
          </a:prstGeom>
          <a:noFill/>
        </p:spPr>
        <p:txBody>
          <a:bodyPr vert="horz" wrap="none" lIns="91440" tIns="45720" rIns="91440" bIns="45720" rtlCol="0">
            <a:normAutofit lnSpcReduction="10000"/>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dirty="0" err="1" smtClean="0"/>
              <a:t>Maximizing</a:t>
            </a:r>
            <a:r>
              <a:rPr lang="pt-BR" sz="1600" dirty="0" smtClean="0"/>
              <a:t> </a:t>
            </a:r>
            <a:r>
              <a:rPr lang="pt-BR" sz="1600" dirty="0" err="1" smtClean="0"/>
              <a:t>Liquid</a:t>
            </a:r>
            <a:r>
              <a:rPr lang="pt-BR" sz="1600" dirty="0" smtClean="0"/>
              <a:t> </a:t>
            </a:r>
            <a:r>
              <a:rPr lang="pt-BR" sz="1600" dirty="0" err="1" smtClean="0"/>
              <a:t>Cloth</a:t>
            </a:r>
            <a:r>
              <a:rPr lang="pt-BR" sz="1600" dirty="0" smtClean="0"/>
              <a:t> </a:t>
            </a:r>
            <a:r>
              <a:rPr lang="pt-BR" sz="1600" dirty="0" err="1" smtClean="0"/>
              <a:t>Reflections</a:t>
            </a:r>
            <a:r>
              <a:rPr lang="pt-BR" sz="1600" dirty="0" smtClean="0"/>
              <a:t>,</a:t>
            </a:r>
          </a:p>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dirty="0" smtClean="0"/>
              <a:t> </a:t>
            </a:r>
            <a:r>
              <a:rPr lang="pt-BR" sz="1600" dirty="0" err="1" smtClean="0"/>
              <a:t>instead</a:t>
            </a:r>
            <a:r>
              <a:rPr lang="pt-BR" sz="1600" dirty="0" smtClean="0"/>
              <a:t> </a:t>
            </a:r>
            <a:r>
              <a:rPr lang="pt-BR" sz="1600" dirty="0" err="1" smtClean="0"/>
              <a:t>of</a:t>
            </a:r>
            <a:r>
              <a:rPr lang="pt-BR" sz="1600" dirty="0" smtClean="0"/>
              <a:t> </a:t>
            </a:r>
            <a:r>
              <a:rPr lang="pt-BR" sz="1600" dirty="0" err="1" smtClean="0"/>
              <a:t>Cloth</a:t>
            </a:r>
            <a:r>
              <a:rPr lang="pt-BR" sz="1600" dirty="0" smtClean="0"/>
              <a:t> </a:t>
            </a:r>
            <a:r>
              <a:rPr lang="pt-BR" sz="1600" dirty="0" err="1" smtClean="0"/>
              <a:t>air</a:t>
            </a:r>
            <a:endParaRPr kumimoji="0" lang="pt-BR" sz="1600" b="0" i="0" u="none" strike="noStrike" kern="1200" cap="none" spc="0" normalizeH="0" baseline="0" noProof="0" dirty="0" err="1" smtClean="0">
              <a:ln>
                <a:noFill/>
              </a:ln>
              <a:effectLst/>
              <a:uLnTx/>
              <a:uFillTx/>
            </a:endParaRPr>
          </a:p>
        </p:txBody>
      </p:sp>
      <p:sp>
        <p:nvSpPr>
          <p:cNvPr id="41" name="CaixaDeTexto 43"/>
          <p:cNvSpPr txBox="1"/>
          <p:nvPr/>
        </p:nvSpPr>
        <p:spPr>
          <a:xfrm>
            <a:off x="5750637" y="2725179"/>
            <a:ext cx="3419873" cy="603052"/>
          </a:xfrm>
          <a:prstGeom prst="rect">
            <a:avLst/>
          </a:prstGeom>
          <a:noFill/>
        </p:spPr>
        <p:txBody>
          <a:bodyPr vert="horz" wrap="none" lIns="91440" tIns="45720" rIns="91440" bIns="45720" rtlCol="0">
            <a:normAutofit lnSpcReduction="10000"/>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dirty="0" err="1" smtClean="0"/>
              <a:t>Minimizing</a:t>
            </a:r>
            <a:r>
              <a:rPr lang="pt-BR" sz="1600" dirty="0" smtClean="0"/>
              <a:t> </a:t>
            </a:r>
            <a:r>
              <a:rPr lang="pt-BR" sz="1600" dirty="0" err="1" smtClean="0"/>
              <a:t>Reflection</a:t>
            </a:r>
            <a:endParaRPr lang="pt-BR" sz="1600" dirty="0" smtClean="0"/>
          </a:p>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dirty="0" err="1" smtClean="0"/>
              <a:t>by</a:t>
            </a:r>
            <a:r>
              <a:rPr lang="pt-BR" sz="1600" dirty="0" smtClean="0"/>
              <a:t> </a:t>
            </a:r>
            <a:r>
              <a:rPr lang="pt-BR" sz="1600" dirty="0" err="1" smtClean="0"/>
              <a:t>Fresnels</a:t>
            </a:r>
            <a:r>
              <a:rPr lang="pt-BR" sz="1600" dirty="0" smtClean="0"/>
              <a:t> </a:t>
            </a:r>
            <a:r>
              <a:rPr lang="pt-BR" sz="1600" dirty="0" err="1" smtClean="0"/>
              <a:t>law</a:t>
            </a:r>
            <a:endParaRPr kumimoji="0" lang="pt-BR" sz="1600" b="0" i="0" u="none" strike="noStrike" kern="1200" cap="none" spc="0" normalizeH="0" baseline="0" noProof="0" dirty="0" err="1" smtClean="0">
              <a:ln>
                <a:noFill/>
              </a:ln>
              <a:effectLst/>
              <a:uLnTx/>
              <a:uFillTx/>
            </a:endParaRPr>
          </a:p>
        </p:txBody>
      </p:sp>
      <p:sp>
        <p:nvSpPr>
          <p:cNvPr id="42" name="CaixaDeTexto 44"/>
          <p:cNvSpPr txBox="1"/>
          <p:nvPr/>
        </p:nvSpPr>
        <p:spPr>
          <a:xfrm>
            <a:off x="5721125" y="3586486"/>
            <a:ext cx="3419873" cy="603052"/>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dirty="0" err="1" smtClean="0"/>
              <a:t>Increases</a:t>
            </a:r>
            <a:r>
              <a:rPr lang="pt-BR" sz="1600" dirty="0" smtClean="0"/>
              <a:t> thread </a:t>
            </a:r>
            <a:r>
              <a:rPr lang="pt-BR" sz="1600" dirty="0" err="1" smtClean="0"/>
              <a:t>reflections</a:t>
            </a:r>
            <a:endParaRPr kumimoji="0" lang="pt-BR" sz="1600" b="0" i="0" u="none" strike="noStrike" kern="1200" cap="none" spc="0" normalizeH="0" baseline="0" noProof="0" dirty="0" err="1" smtClean="0">
              <a:ln>
                <a:noFill/>
              </a:ln>
              <a:effectLst/>
              <a:uLnTx/>
              <a:uFillTx/>
            </a:endParaRPr>
          </a:p>
        </p:txBody>
      </p:sp>
      <p:sp>
        <p:nvSpPr>
          <p:cNvPr id="43" name="CaixaDeTexto 45"/>
          <p:cNvSpPr txBox="1"/>
          <p:nvPr/>
        </p:nvSpPr>
        <p:spPr>
          <a:xfrm>
            <a:off x="5702404" y="4486051"/>
            <a:ext cx="3011993" cy="461665"/>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noProof="0" dirty="0" smtClean="0"/>
              <a:t>Maximizes </a:t>
            </a:r>
            <a:r>
              <a:rPr lang="pt-BR" sz="1600" noProof="0" dirty="0" err="1" smtClean="0"/>
              <a:t>Reflection</a:t>
            </a:r>
            <a:endParaRPr kumimoji="0" lang="pt-BR" sz="1600" b="0" i="0" u="none" strike="noStrike" kern="1200" cap="none" spc="0" normalizeH="0" baseline="0" noProof="0" dirty="0" smtClean="0">
              <a:ln>
                <a:noFill/>
              </a:ln>
              <a:effectLst/>
              <a:uLnTx/>
              <a:uFillTx/>
            </a:endParaRPr>
          </a:p>
        </p:txBody>
      </p:sp>
      <p:sp>
        <p:nvSpPr>
          <p:cNvPr id="44" name="CaixaDeTexto 46"/>
          <p:cNvSpPr txBox="1"/>
          <p:nvPr/>
        </p:nvSpPr>
        <p:spPr>
          <a:xfrm>
            <a:off x="5750637" y="5272307"/>
            <a:ext cx="3011993" cy="461665"/>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pt-BR" sz="1600" noProof="0" dirty="0" smtClean="0"/>
              <a:t>Minimizes “</a:t>
            </a:r>
            <a:r>
              <a:rPr lang="pt-BR" sz="1600" noProof="0" dirty="0" err="1" smtClean="0"/>
              <a:t>darkening</a:t>
            </a:r>
            <a:r>
              <a:rPr lang="pt-BR" sz="1600" noProof="0" dirty="0" smtClean="0"/>
              <a:t>” </a:t>
            </a:r>
            <a:r>
              <a:rPr lang="pt-BR" sz="1600" noProof="0" dirty="0" err="1" smtClean="0"/>
              <a:t>effect</a:t>
            </a:r>
            <a:r>
              <a:rPr lang="pt-BR" sz="1600" noProof="0" dirty="0" smtClean="0"/>
              <a:t> </a:t>
            </a:r>
            <a:endParaRPr kumimoji="0" lang="pt-BR" sz="1600" b="0" i="0" u="none" strike="noStrike" kern="1200" cap="none" spc="0" normalizeH="0" baseline="0" noProof="0" dirty="0" smtClean="0">
              <a:ln>
                <a:noFill/>
              </a:ln>
              <a:effectLst/>
              <a:uLnTx/>
              <a:uFillTx/>
            </a:endParaRPr>
          </a:p>
        </p:txBody>
      </p:sp>
    </p:spTree>
    <p:extLst>
      <p:ext uri="{BB962C8B-B14F-4D97-AF65-F5344CB8AC3E}">
        <p14:creationId xmlns:p14="http://schemas.microsoft.com/office/powerpoint/2010/main" val="216401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500"/>
                                        <p:tgtEl>
                                          <p:spTgt spid="3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Freeform 126"/>
          <p:cNvSpPr/>
          <p:nvPr/>
        </p:nvSpPr>
        <p:spPr>
          <a:xfrm>
            <a:off x="7299808" y="5012267"/>
            <a:ext cx="212573" cy="292692"/>
          </a:xfrm>
          <a:custGeom>
            <a:avLst/>
            <a:gdLst>
              <a:gd name="connsiteX0" fmla="*/ 6925 w 212573"/>
              <a:gd name="connsiteY0" fmla="*/ 0 h 292692"/>
              <a:gd name="connsiteX1" fmla="*/ 6925 w 212573"/>
              <a:gd name="connsiteY1" fmla="*/ 80433 h 292692"/>
              <a:gd name="connsiteX2" fmla="*/ 78892 w 212573"/>
              <a:gd name="connsiteY2" fmla="*/ 135466 h 292692"/>
              <a:gd name="connsiteX3" fmla="*/ 184725 w 212573"/>
              <a:gd name="connsiteY3" fmla="*/ 160866 h 292692"/>
              <a:gd name="connsiteX4" fmla="*/ 210125 w 212573"/>
              <a:gd name="connsiteY4" fmla="*/ 224366 h 292692"/>
              <a:gd name="connsiteX5" fmla="*/ 138159 w 212573"/>
              <a:gd name="connsiteY5" fmla="*/ 262466 h 292692"/>
              <a:gd name="connsiteX6" fmla="*/ 32325 w 212573"/>
              <a:gd name="connsiteY6" fmla="*/ 292100 h 292692"/>
              <a:gd name="connsiteX7" fmla="*/ 28092 w 212573"/>
              <a:gd name="connsiteY7" fmla="*/ 292100 h 29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573" h="292692">
                <a:moveTo>
                  <a:pt x="6925" y="0"/>
                </a:moveTo>
                <a:cubicBezTo>
                  <a:pt x="927" y="28927"/>
                  <a:pt x="-5070" y="57855"/>
                  <a:pt x="6925" y="80433"/>
                </a:cubicBezTo>
                <a:cubicBezTo>
                  <a:pt x="18920" y="103011"/>
                  <a:pt x="49259" y="122061"/>
                  <a:pt x="78892" y="135466"/>
                </a:cubicBezTo>
                <a:cubicBezTo>
                  <a:pt x="108525" y="148871"/>
                  <a:pt x="162853" y="146049"/>
                  <a:pt x="184725" y="160866"/>
                </a:cubicBezTo>
                <a:cubicBezTo>
                  <a:pt x="206597" y="175683"/>
                  <a:pt x="217886" y="207433"/>
                  <a:pt x="210125" y="224366"/>
                </a:cubicBezTo>
                <a:cubicBezTo>
                  <a:pt x="202364" y="241299"/>
                  <a:pt x="167792" y="251177"/>
                  <a:pt x="138159" y="262466"/>
                </a:cubicBezTo>
                <a:cubicBezTo>
                  <a:pt x="108526" y="273755"/>
                  <a:pt x="50670" y="287161"/>
                  <a:pt x="32325" y="292100"/>
                </a:cubicBezTo>
                <a:cubicBezTo>
                  <a:pt x="13981" y="297039"/>
                  <a:pt x="38675" y="268817"/>
                  <a:pt x="28092" y="292100"/>
                </a:cubicBezTo>
              </a:path>
            </a:pathLst>
          </a:custGeom>
          <a:ln>
            <a:solidFill>
              <a:srgbClr val="DB2B0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6879167" y="5008033"/>
            <a:ext cx="1534799" cy="776843"/>
          </a:xfrm>
          <a:custGeom>
            <a:avLst/>
            <a:gdLst>
              <a:gd name="connsiteX0" fmla="*/ 1507066 w 1534799"/>
              <a:gd name="connsiteY0" fmla="*/ 0 h 776843"/>
              <a:gd name="connsiteX1" fmla="*/ 1502833 w 1534799"/>
              <a:gd name="connsiteY1" fmla="*/ 334434 h 776843"/>
              <a:gd name="connsiteX2" fmla="*/ 1185333 w 1534799"/>
              <a:gd name="connsiteY2" fmla="*/ 639234 h 776843"/>
              <a:gd name="connsiteX3" fmla="*/ 237066 w 1534799"/>
              <a:gd name="connsiteY3" fmla="*/ 770467 h 776843"/>
              <a:gd name="connsiteX4" fmla="*/ 0 w 1534799"/>
              <a:gd name="connsiteY4" fmla="*/ 757767 h 77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799" h="776843">
                <a:moveTo>
                  <a:pt x="1507066" y="0"/>
                </a:moveTo>
                <a:cubicBezTo>
                  <a:pt x="1531760" y="113947"/>
                  <a:pt x="1556455" y="227895"/>
                  <a:pt x="1502833" y="334434"/>
                </a:cubicBezTo>
                <a:cubicBezTo>
                  <a:pt x="1449211" y="440973"/>
                  <a:pt x="1396294" y="566562"/>
                  <a:pt x="1185333" y="639234"/>
                </a:cubicBezTo>
                <a:cubicBezTo>
                  <a:pt x="974372" y="711906"/>
                  <a:pt x="434621" y="750712"/>
                  <a:pt x="237066" y="770467"/>
                </a:cubicBezTo>
                <a:cubicBezTo>
                  <a:pt x="39511" y="790222"/>
                  <a:pt x="0" y="757767"/>
                  <a:pt x="0" y="757767"/>
                </a:cubicBez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Rounded Rectangle 5"/>
          <p:cNvSpPr/>
          <p:nvPr/>
        </p:nvSpPr>
        <p:spPr>
          <a:xfrm>
            <a:off x="5220072" y="1844824"/>
            <a:ext cx="3096344" cy="1008112"/>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619672" y="5949280"/>
            <a:ext cx="1512168" cy="360040"/>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400" b="0" i="0" u="none" strike="noStrike" kern="1200" cap="none" spc="0" normalizeH="0" baseline="0" noProof="0" dirty="0" smtClean="0">
                <a:ln>
                  <a:noFill/>
                </a:ln>
                <a:solidFill>
                  <a:srgbClr val="000000"/>
                </a:solidFill>
                <a:effectLst/>
                <a:uLnTx/>
                <a:uFillTx/>
                <a:latin typeface="+mn-lt"/>
                <a:ea typeface="+mn-ea"/>
                <a:cs typeface="+mn-cs"/>
              </a:rPr>
              <a:t>Resistance (</a:t>
            </a:r>
            <a:r>
              <a:rPr kumimoji="0" lang="en-US" sz="1400" b="0" i="0" u="none" strike="noStrike" kern="1200" cap="none" spc="0" normalizeH="0" baseline="0" noProof="0" dirty="0" err="1" smtClean="0">
                <a:ln>
                  <a:noFill/>
                </a:ln>
                <a:solidFill>
                  <a:srgbClr val="000000"/>
                </a:solidFill>
                <a:effectLst/>
                <a:uLnTx/>
                <a:uFillTx/>
                <a:latin typeface="+mn-lt"/>
                <a:ea typeface="+mn-ea"/>
                <a:cs typeface="+mn-cs"/>
              </a:rPr>
              <a:t>Ω</a:t>
            </a:r>
            <a:r>
              <a:rPr kumimoji="0" lang="en-US" sz="1400" b="0" i="0" u="none" strike="noStrike" kern="1200" cap="none" spc="0" normalizeH="0" baseline="0" noProof="0" dirty="0" smtClean="0">
                <a:ln>
                  <a:noFill/>
                </a:ln>
                <a:solidFill>
                  <a:srgbClr val="000000"/>
                </a:solidFill>
                <a:effectLst/>
                <a:uLnTx/>
                <a:uFillTx/>
                <a:latin typeface="+mn-lt"/>
                <a:ea typeface="+mn-ea"/>
                <a:cs typeface="+mn-cs"/>
              </a:rPr>
              <a:t>)</a:t>
            </a:r>
          </a:p>
        </p:txBody>
      </p:sp>
      <p:graphicFrame>
        <p:nvGraphicFramePr>
          <p:cNvPr id="5" name="Object 4"/>
          <p:cNvGraphicFramePr>
            <a:graphicFrameLocks noChangeAspect="1"/>
          </p:cNvGraphicFramePr>
          <p:nvPr>
            <p:extLst>
              <p:ext uri="{D42A27DB-BD31-4B8C-83A1-F6EECF244321}">
                <p14:modId xmlns:p14="http://schemas.microsoft.com/office/powerpoint/2010/main" val="860691826"/>
              </p:ext>
            </p:extLst>
          </p:nvPr>
        </p:nvGraphicFramePr>
        <p:xfrm>
          <a:off x="5436096" y="2038701"/>
          <a:ext cx="2736304" cy="641717"/>
        </p:xfrm>
        <a:graphic>
          <a:graphicData uri="http://schemas.openxmlformats.org/presentationml/2006/ole">
            <mc:AlternateContent xmlns:mc="http://schemas.openxmlformats.org/markup-compatibility/2006">
              <mc:Choice xmlns:v="urn:schemas-microsoft-com:vml" Requires="v">
                <p:oleObj spid="_x0000_s4188" name="Equation" r:id="rId3" imgW="1409700" imgH="330200" progId="Equation.3">
                  <p:embed/>
                </p:oleObj>
              </mc:Choice>
              <mc:Fallback>
                <p:oleObj name="Equation" r:id="rId3" imgW="1409700" imgH="330200" progId="Equation.3">
                  <p:embed/>
                  <p:pic>
                    <p:nvPicPr>
                      <p:cNvPr id="0" name=""/>
                      <p:cNvPicPr/>
                      <p:nvPr/>
                    </p:nvPicPr>
                    <p:blipFill>
                      <a:blip r:embed="rId4"/>
                      <a:stretch>
                        <a:fillRect/>
                      </a:stretch>
                    </p:blipFill>
                    <p:spPr>
                      <a:xfrm>
                        <a:off x="5436096" y="2038701"/>
                        <a:ext cx="2736304" cy="641717"/>
                      </a:xfrm>
                      <a:prstGeom prst="rect">
                        <a:avLst/>
                      </a:prstGeom>
                    </p:spPr>
                  </p:pic>
                </p:oleObj>
              </mc:Fallback>
            </mc:AlternateContent>
          </a:graphicData>
        </a:graphic>
      </p:graphicFrame>
      <p:sp>
        <p:nvSpPr>
          <p:cNvPr id="10" name="TextBox 9"/>
          <p:cNvSpPr txBox="1"/>
          <p:nvPr/>
        </p:nvSpPr>
        <p:spPr>
          <a:xfrm rot="16200000">
            <a:off x="-396551" y="3429001"/>
            <a:ext cx="1800200" cy="360040"/>
          </a:xfrm>
          <a:prstGeom prst="rect">
            <a:avLst/>
          </a:prstGeom>
          <a:solidFill>
            <a:srgbClr val="FFFFFF"/>
          </a:solid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600" b="0" i="0" u="none" strike="noStrike" kern="1200" cap="none" spc="0" normalizeH="0" baseline="0" noProof="0" dirty="0" smtClean="0">
                <a:ln>
                  <a:noFill/>
                </a:ln>
                <a:solidFill>
                  <a:srgbClr val="000000"/>
                </a:solidFill>
                <a:effectLst/>
                <a:uLnTx/>
                <a:uFillTx/>
                <a:latin typeface="+mn-lt"/>
                <a:ea typeface="+mn-ea"/>
                <a:cs typeface="+mn-cs"/>
              </a:rPr>
              <a:t>Illumination (lux)</a:t>
            </a:r>
          </a:p>
        </p:txBody>
      </p:sp>
      <p:sp>
        <p:nvSpPr>
          <p:cNvPr id="11" name="TextBox 10"/>
          <p:cNvSpPr txBox="1"/>
          <p:nvPr/>
        </p:nvSpPr>
        <p:spPr>
          <a:xfrm>
            <a:off x="539553" y="1844825"/>
            <a:ext cx="648072" cy="4104456"/>
          </a:xfrm>
          <a:prstGeom prst="rect">
            <a:avLst/>
          </a:prstGeom>
          <a:noFill/>
        </p:spPr>
        <p:txBody>
          <a:bodyPr vert="horz" wrap="square" lIns="91440" tIns="45720" rIns="91440" bIns="45720" rtlCol="0">
            <a:noAutofit/>
          </a:bodyPr>
          <a:lstStyle/>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r>
              <a:rPr lang="en-US" sz="1200" dirty="0" smtClean="0">
                <a:solidFill>
                  <a:srgbClr val="000000"/>
                </a:solidFill>
              </a:rPr>
              <a:t>1000</a:t>
            </a: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endParaRPr lang="en-US" sz="1200" dirty="0" smtClean="0">
              <a:solidFill>
                <a:srgbClr val="000000"/>
              </a:solidFill>
            </a:endParaRP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r>
              <a:rPr kumimoji="0" lang="en-US" sz="1200" b="0" i="0" u="none" strike="noStrike" kern="1200" cap="none" spc="0" normalizeH="0" baseline="0" noProof="0" dirty="0" smtClean="0">
                <a:ln>
                  <a:noFill/>
                </a:ln>
                <a:solidFill>
                  <a:srgbClr val="000000"/>
                </a:solidFill>
                <a:effectLst/>
                <a:uLnTx/>
                <a:uFillTx/>
              </a:rPr>
              <a:t>100</a:t>
            </a: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endParaRPr kumimoji="0" lang="en-US" sz="1200" b="0" i="0" u="none" strike="noStrike" kern="1200" cap="none" spc="0" normalizeH="0" baseline="0" noProof="0" dirty="0" smtClean="0">
              <a:ln>
                <a:noFill/>
              </a:ln>
              <a:solidFill>
                <a:srgbClr val="000000"/>
              </a:solidFill>
              <a:effectLst/>
              <a:uLnTx/>
              <a:uFillTx/>
            </a:endParaRP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r>
              <a:rPr lang="en-US" sz="1200" dirty="0" smtClean="0">
                <a:solidFill>
                  <a:srgbClr val="000000"/>
                </a:solidFill>
              </a:rPr>
              <a:t>10</a:t>
            </a: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endParaRPr lang="en-US" sz="1200" dirty="0" smtClean="0">
              <a:solidFill>
                <a:srgbClr val="000000"/>
              </a:solidFill>
            </a:endParaRP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r>
              <a:rPr kumimoji="0" lang="en-US" sz="1200" b="0" i="0" u="none" strike="noStrike" kern="1200" cap="none" spc="0" normalizeH="0" baseline="0" noProof="0" dirty="0" smtClean="0">
                <a:ln>
                  <a:noFill/>
                </a:ln>
                <a:solidFill>
                  <a:srgbClr val="000000"/>
                </a:solidFill>
                <a:effectLst/>
                <a:uLnTx/>
                <a:uFillTx/>
              </a:rPr>
              <a:t>1</a:t>
            </a: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endParaRPr kumimoji="0" lang="en-US" sz="1200" b="0" i="0" u="none" strike="noStrike" kern="1200" cap="none" spc="0" normalizeH="0" baseline="0" noProof="0" dirty="0" smtClean="0">
              <a:ln>
                <a:noFill/>
              </a:ln>
              <a:solidFill>
                <a:srgbClr val="000000"/>
              </a:solidFill>
              <a:effectLst/>
              <a:uLnTx/>
              <a:uFillTx/>
            </a:endParaRPr>
          </a:p>
          <a:p>
            <a:pPr marL="0" marR="0" indent="0" algn="ctr" defTabSz="914400" rtl="0" eaLnBrk="1" fontAlgn="auto" latinLnBrk="0" hangingPunct="1">
              <a:lnSpc>
                <a:spcPct val="200000"/>
              </a:lnSpc>
              <a:spcBef>
                <a:spcPct val="20000"/>
              </a:spcBef>
              <a:spcAft>
                <a:spcPts val="0"/>
              </a:spcAft>
              <a:buClrTx/>
              <a:buSzTx/>
              <a:buFont typeface="Arial" pitchFamily="34" charset="0"/>
              <a:buNone/>
              <a:tabLst/>
            </a:pPr>
            <a:r>
              <a:rPr lang="en-US" sz="1200" dirty="0" smtClean="0">
                <a:solidFill>
                  <a:srgbClr val="000000"/>
                </a:solidFill>
              </a:rPr>
              <a:t>0.1</a:t>
            </a:r>
            <a:endParaRPr kumimoji="0" lang="en-US" sz="1200" b="0" i="0" u="none" strike="noStrike" kern="1200" cap="none" spc="0" normalizeH="0" baseline="0" noProof="0" dirty="0" smtClean="0">
              <a:ln>
                <a:noFill/>
              </a:ln>
              <a:solidFill>
                <a:srgbClr val="000000"/>
              </a:solidFill>
              <a:effectLst/>
              <a:uLnTx/>
              <a:uFillTx/>
            </a:endParaRPr>
          </a:p>
        </p:txBody>
      </p:sp>
      <p:pic>
        <p:nvPicPr>
          <p:cNvPr id="2" name="Picture 1" descr="Captura de Tela 2015-05-31 às 16.43.18.png"/>
          <p:cNvPicPr>
            <a:picLocks noChangeAspect="1"/>
          </p:cNvPicPr>
          <p:nvPr/>
        </p:nvPicPr>
        <p:blipFill rotWithShape="1">
          <a:blip r:embed="rId5">
            <a:extLst>
              <a:ext uri="{28A0092B-C50C-407E-A947-70E740481C1C}">
                <a14:useLocalDpi xmlns:a14="http://schemas.microsoft.com/office/drawing/2010/main" val="0"/>
              </a:ext>
            </a:extLst>
          </a:blip>
          <a:srcRect l="13738" t="9051" r="6963" b="16193"/>
          <a:stretch/>
        </p:blipFill>
        <p:spPr>
          <a:xfrm rot="5400000" flipH="1">
            <a:off x="295880" y="2592552"/>
            <a:ext cx="4032449" cy="2392977"/>
          </a:xfrm>
          <a:prstGeom prst="rect">
            <a:avLst/>
          </a:prstGeom>
        </p:spPr>
      </p:pic>
      <p:sp>
        <p:nvSpPr>
          <p:cNvPr id="7" name="TextBox 6"/>
          <p:cNvSpPr txBox="1"/>
          <p:nvPr/>
        </p:nvSpPr>
        <p:spPr>
          <a:xfrm>
            <a:off x="1115617" y="5733256"/>
            <a:ext cx="2448272" cy="360040"/>
          </a:xfrm>
          <a:prstGeom prst="rect">
            <a:avLst/>
          </a:prstGeom>
          <a:noFill/>
        </p:spPr>
        <p:txBody>
          <a:bodyPr vert="horz" wrap="square" lIns="91440" tIns="45720" rIns="91440" bIns="45720" rtlCol="0">
            <a:noAutofit/>
          </a:bodyPr>
          <a:lstStyle/>
          <a:p>
            <a:pPr marL="0" marR="0" indent="0" algn="dist"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100  1k  10k  100k 1M  10M</a:t>
            </a:r>
          </a:p>
        </p:txBody>
      </p:sp>
      <p:cxnSp>
        <p:nvCxnSpPr>
          <p:cNvPr id="17" name="Straight Connector 16"/>
          <p:cNvCxnSpPr/>
          <p:nvPr/>
        </p:nvCxnSpPr>
        <p:spPr>
          <a:xfrm>
            <a:off x="5353813" y="5146457"/>
            <a:ext cx="646156" cy="652268"/>
          </a:xfrm>
          <a:prstGeom prst="line">
            <a:avLst/>
          </a:prstGeom>
          <a:ln w="57150" cmpd="sng">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706261" y="4820324"/>
            <a:ext cx="646156" cy="652268"/>
          </a:xfrm>
          <a:prstGeom prst="line">
            <a:avLst/>
          </a:prstGeom>
          <a:ln w="57150" cmpd="sng">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3" name="Can 12"/>
          <p:cNvSpPr/>
          <p:nvPr/>
        </p:nvSpPr>
        <p:spPr>
          <a:xfrm rot="18985488">
            <a:off x="5091869" y="4653136"/>
            <a:ext cx="699924" cy="502378"/>
          </a:xfrm>
          <a:prstGeom prst="can">
            <a:avLst>
              <a:gd name="adj" fmla="val 50000"/>
            </a:avLst>
          </a:prstGeom>
          <a:gradFill>
            <a:gsLst>
              <a:gs pos="0">
                <a:schemeClr val="bg1">
                  <a:lumMod val="50000"/>
                </a:schemeClr>
              </a:gs>
              <a:gs pos="100000">
                <a:srgbClr val="FFC429"/>
              </a:gs>
              <a:gs pos="45000">
                <a:schemeClr val="bg1">
                  <a:lumMod val="65000"/>
                </a:schemeClr>
              </a:gs>
              <a:gs pos="72000">
                <a:srgbClr val="FFC429"/>
              </a:gs>
            </a:gsLst>
          </a:gra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grpSp>
        <p:nvGrpSpPr>
          <p:cNvPr id="33" name="Group 32"/>
          <p:cNvGrpSpPr/>
          <p:nvPr/>
        </p:nvGrpSpPr>
        <p:grpSpPr>
          <a:xfrm rot="19938119">
            <a:off x="5076056" y="4706695"/>
            <a:ext cx="531885" cy="184845"/>
            <a:chOff x="6202510" y="3645024"/>
            <a:chExt cx="676560" cy="388702"/>
          </a:xfrm>
          <a:effectLst/>
        </p:grpSpPr>
        <p:sp>
          <p:nvSpPr>
            <p:cNvPr id="31" name="Freeform 30"/>
            <p:cNvSpPr/>
            <p:nvPr/>
          </p:nvSpPr>
          <p:spPr>
            <a:xfrm>
              <a:off x="6444208" y="3645024"/>
              <a:ext cx="434862" cy="232821"/>
            </a:xfrm>
            <a:custGeom>
              <a:avLst/>
              <a:gdLst>
                <a:gd name="connsiteX0" fmla="*/ 384110 w 434862"/>
                <a:gd name="connsiteY0" fmla="*/ 63500 h 232821"/>
                <a:gd name="connsiteX1" fmla="*/ 263460 w 434862"/>
                <a:gd name="connsiteY1" fmla="*/ 0 h 232821"/>
                <a:gd name="connsiteX2" fmla="*/ 263460 w 434862"/>
                <a:gd name="connsiteY2" fmla="*/ 0 h 232821"/>
                <a:gd name="connsiteX3" fmla="*/ 212660 w 434862"/>
                <a:gd name="connsiteY3" fmla="*/ 47625 h 232821"/>
                <a:gd name="connsiteX4" fmla="*/ 425385 w 434862"/>
                <a:gd name="connsiteY4" fmla="*/ 161925 h 232821"/>
                <a:gd name="connsiteX5" fmla="*/ 365060 w 434862"/>
                <a:gd name="connsiteY5" fmla="*/ 228600 h 232821"/>
                <a:gd name="connsiteX6" fmla="*/ 76135 w 434862"/>
                <a:gd name="connsiteY6" fmla="*/ 41275 h 232821"/>
                <a:gd name="connsiteX7" fmla="*/ 12635 w 434862"/>
                <a:gd name="connsiteY7" fmla="*/ 120650 h 23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4862" h="232821">
                  <a:moveTo>
                    <a:pt x="384110" y="63500"/>
                  </a:moveTo>
                  <a:lnTo>
                    <a:pt x="263460" y="0"/>
                  </a:lnTo>
                  <a:lnTo>
                    <a:pt x="263460" y="0"/>
                  </a:lnTo>
                  <a:cubicBezTo>
                    <a:pt x="254993" y="7937"/>
                    <a:pt x="185673" y="20638"/>
                    <a:pt x="212660" y="47625"/>
                  </a:cubicBezTo>
                  <a:cubicBezTo>
                    <a:pt x="239647" y="74612"/>
                    <a:pt x="399985" y="131762"/>
                    <a:pt x="425385" y="161925"/>
                  </a:cubicBezTo>
                  <a:cubicBezTo>
                    <a:pt x="450785" y="192088"/>
                    <a:pt x="423268" y="248708"/>
                    <a:pt x="365060" y="228600"/>
                  </a:cubicBezTo>
                  <a:cubicBezTo>
                    <a:pt x="306852" y="208492"/>
                    <a:pt x="134872" y="59267"/>
                    <a:pt x="76135" y="41275"/>
                  </a:cubicBezTo>
                  <a:cubicBezTo>
                    <a:pt x="17398" y="23283"/>
                    <a:pt x="-21232" y="82550"/>
                    <a:pt x="12635" y="120650"/>
                  </a:cubicBezTo>
                </a:path>
              </a:pathLst>
            </a:custGeom>
            <a:ln w="28575" cmpd="sng">
              <a:solidFill>
                <a:srgbClr val="98480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6202510" y="3759324"/>
              <a:ext cx="546433" cy="274402"/>
            </a:xfrm>
            <a:custGeom>
              <a:avLst/>
              <a:gdLst>
                <a:gd name="connsiteX0" fmla="*/ 254333 w 546433"/>
                <a:gd name="connsiteY0" fmla="*/ 0 h 274402"/>
                <a:gd name="connsiteX1" fmla="*/ 546433 w 546433"/>
                <a:gd name="connsiteY1" fmla="*/ 149225 h 274402"/>
                <a:gd name="connsiteX2" fmla="*/ 546433 w 546433"/>
                <a:gd name="connsiteY2" fmla="*/ 149225 h 274402"/>
                <a:gd name="connsiteX3" fmla="*/ 486108 w 546433"/>
                <a:gd name="connsiteY3" fmla="*/ 200025 h 274402"/>
                <a:gd name="connsiteX4" fmla="*/ 162258 w 546433"/>
                <a:gd name="connsiteY4" fmla="*/ 15875 h 274402"/>
                <a:gd name="connsiteX5" fmla="*/ 117808 w 546433"/>
                <a:gd name="connsiteY5" fmla="*/ 76200 h 274402"/>
                <a:gd name="connsiteX6" fmla="*/ 349583 w 546433"/>
                <a:gd name="connsiteY6" fmla="*/ 196850 h 274402"/>
                <a:gd name="connsiteX7" fmla="*/ 301958 w 546433"/>
                <a:gd name="connsiteY7" fmla="*/ 273050 h 274402"/>
                <a:gd name="connsiteX8" fmla="*/ 82883 w 546433"/>
                <a:gd name="connsiteY8" fmla="*/ 133350 h 274402"/>
                <a:gd name="connsiteX9" fmla="*/ 333 w 546433"/>
                <a:gd name="connsiteY9" fmla="*/ 168275 h 274402"/>
                <a:gd name="connsiteX10" fmla="*/ 108283 w 546433"/>
                <a:gd name="connsiteY10" fmla="*/ 234950 h 274402"/>
                <a:gd name="connsiteX11" fmla="*/ 108283 w 546433"/>
                <a:gd name="connsiteY11" fmla="*/ 234950 h 2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433" h="274402">
                  <a:moveTo>
                    <a:pt x="254333" y="0"/>
                  </a:moveTo>
                  <a:lnTo>
                    <a:pt x="546433" y="149225"/>
                  </a:lnTo>
                  <a:lnTo>
                    <a:pt x="546433" y="149225"/>
                  </a:lnTo>
                  <a:cubicBezTo>
                    <a:pt x="536379" y="157692"/>
                    <a:pt x="550137" y="222250"/>
                    <a:pt x="486108" y="200025"/>
                  </a:cubicBezTo>
                  <a:cubicBezTo>
                    <a:pt x="422079" y="177800"/>
                    <a:pt x="223641" y="36512"/>
                    <a:pt x="162258" y="15875"/>
                  </a:cubicBezTo>
                  <a:cubicBezTo>
                    <a:pt x="100875" y="-4762"/>
                    <a:pt x="86587" y="46038"/>
                    <a:pt x="117808" y="76200"/>
                  </a:cubicBezTo>
                  <a:cubicBezTo>
                    <a:pt x="149029" y="106362"/>
                    <a:pt x="318891" y="164042"/>
                    <a:pt x="349583" y="196850"/>
                  </a:cubicBezTo>
                  <a:cubicBezTo>
                    <a:pt x="380275" y="229658"/>
                    <a:pt x="346408" y="283633"/>
                    <a:pt x="301958" y="273050"/>
                  </a:cubicBezTo>
                  <a:cubicBezTo>
                    <a:pt x="257508" y="262467"/>
                    <a:pt x="133154" y="150812"/>
                    <a:pt x="82883" y="133350"/>
                  </a:cubicBezTo>
                  <a:cubicBezTo>
                    <a:pt x="32612" y="115888"/>
                    <a:pt x="-3900" y="151342"/>
                    <a:pt x="333" y="168275"/>
                  </a:cubicBezTo>
                  <a:cubicBezTo>
                    <a:pt x="4566" y="185208"/>
                    <a:pt x="108283" y="234950"/>
                    <a:pt x="108283" y="234950"/>
                  </a:cubicBezTo>
                  <a:lnTo>
                    <a:pt x="108283" y="234950"/>
                  </a:lnTo>
                </a:path>
              </a:pathLst>
            </a:custGeom>
            <a:ln w="28575" cmpd="sng">
              <a:solidFill>
                <a:srgbClr val="984807"/>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6" name="TextBox 35"/>
          <p:cNvSpPr txBox="1"/>
          <p:nvPr/>
        </p:nvSpPr>
        <p:spPr>
          <a:xfrm>
            <a:off x="5508104" y="3717032"/>
            <a:ext cx="936104" cy="792088"/>
          </a:xfrm>
          <a:prstGeom prst="rect">
            <a:avLst/>
          </a:prstGeom>
          <a:noFill/>
        </p:spPr>
        <p:txBody>
          <a:bodyPr vert="horz" wrap="square" lIns="91440" tIns="45720" rIns="91440" bIns="45720" rtlCol="0">
            <a:norm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Cadmium</a:t>
            </a:r>
          </a:p>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1200" b="0" i="0" u="none" strike="noStrike" kern="1200" cap="none" spc="0" normalizeH="0" baseline="0" noProof="0" dirty="0" err="1" smtClean="0">
                <a:ln>
                  <a:noFill/>
                </a:ln>
                <a:solidFill>
                  <a:srgbClr val="000000"/>
                </a:solidFill>
                <a:effectLst/>
                <a:uLnTx/>
                <a:uFillTx/>
                <a:latin typeface="+mn-lt"/>
                <a:ea typeface="+mn-ea"/>
                <a:cs typeface="+mn-cs"/>
              </a:rPr>
              <a:t>sulphide</a:t>
            </a:r>
            <a:r>
              <a:rPr kumimoji="0" lang="en-US" sz="1200" b="0" i="0" u="none" strike="noStrike" kern="1200" cap="none" spc="0" normalizeH="0" noProof="0" dirty="0" smtClean="0">
                <a:ln>
                  <a:noFill/>
                </a:ln>
                <a:solidFill>
                  <a:srgbClr val="000000"/>
                </a:solidFill>
                <a:effectLst/>
                <a:uLnTx/>
                <a:uFillTx/>
                <a:latin typeface="+mn-lt"/>
                <a:ea typeface="+mn-ea"/>
                <a:cs typeface="+mn-cs"/>
              </a:rPr>
              <a:t> </a:t>
            </a:r>
          </a:p>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0" i="0" u="none" strike="noStrike" kern="1200" cap="none" spc="0" normalizeH="0" noProof="0" dirty="0" smtClean="0">
                <a:ln>
                  <a:noFill/>
                </a:ln>
                <a:solidFill>
                  <a:srgbClr val="000000"/>
                </a:solidFill>
                <a:effectLst/>
                <a:uLnTx/>
                <a:uFillTx/>
                <a:latin typeface="+mn-lt"/>
                <a:ea typeface="+mn-ea"/>
                <a:cs typeface="+mn-cs"/>
              </a:rPr>
              <a:t>track </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64" name="Rectangle 63"/>
          <p:cNvSpPr/>
          <p:nvPr/>
        </p:nvSpPr>
        <p:spPr>
          <a:xfrm>
            <a:off x="6804248" y="3356992"/>
            <a:ext cx="2016224" cy="1512168"/>
          </a:xfrm>
          <a:prstGeom prst="rect">
            <a:avLst/>
          </a:prstGeom>
          <a:solidFill>
            <a:srgbClr val="FFC429"/>
          </a:solidFill>
          <a:ln w="38100" cmpd="sng">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984268" y="3501008"/>
            <a:ext cx="1691027" cy="1080120"/>
          </a:xfrm>
          <a:prstGeom prst="rect">
            <a:avLst/>
          </a:prstGeom>
          <a:solidFill>
            <a:srgbClr val="FFFFFF"/>
          </a:solidFill>
          <a:ln w="28575" cmpd="sng">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Block Arc 67"/>
          <p:cNvSpPr/>
          <p:nvPr/>
        </p:nvSpPr>
        <p:spPr>
          <a:xfrm>
            <a:off x="7092280" y="3645024"/>
            <a:ext cx="1423900" cy="1008112"/>
          </a:xfrm>
          <a:prstGeom prst="blockArc">
            <a:avLst>
              <a:gd name="adj1" fmla="val 11386359"/>
              <a:gd name="adj2" fmla="val 20982960"/>
              <a:gd name="adj3" fmla="val 12503"/>
            </a:avLst>
          </a:prstGeom>
          <a:gradFill>
            <a:gsLst>
              <a:gs pos="0">
                <a:schemeClr val="tx1">
                  <a:lumMod val="75000"/>
                  <a:lumOff val="25000"/>
                </a:schemeClr>
              </a:gs>
              <a:gs pos="80000">
                <a:srgbClr val="DB2B07"/>
              </a:gs>
              <a:gs pos="100000">
                <a:schemeClr val="accent2">
                  <a:lumMod val="60000"/>
                  <a:lumOff val="4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3" name="Straight Connector 72"/>
          <p:cNvCxnSpPr>
            <a:stCxn id="68" idx="0"/>
          </p:cNvCxnSpPr>
          <p:nvPr/>
        </p:nvCxnSpPr>
        <p:spPr>
          <a:xfrm>
            <a:off x="7175303" y="4040755"/>
            <a:ext cx="637057" cy="39635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endCxn id="68" idx="1"/>
          </p:cNvCxnSpPr>
          <p:nvPr/>
        </p:nvCxnSpPr>
        <p:spPr>
          <a:xfrm flipV="1">
            <a:off x="7812360" y="4035344"/>
            <a:ext cx="618714" cy="40176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8" name="Arc 87"/>
          <p:cNvSpPr/>
          <p:nvPr/>
        </p:nvSpPr>
        <p:spPr>
          <a:xfrm rot="18877669">
            <a:off x="7198745" y="3969822"/>
            <a:ext cx="1211890" cy="1210508"/>
          </a:xfrm>
          <a:prstGeom prst="arc">
            <a:avLst/>
          </a:prstGeom>
          <a:ln w="1905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9" name="Straight Connector 88"/>
          <p:cNvCxnSpPr/>
          <p:nvPr/>
        </p:nvCxnSpPr>
        <p:spPr>
          <a:xfrm>
            <a:off x="7812360" y="3789040"/>
            <a:ext cx="0" cy="648072"/>
          </a:xfrm>
          <a:prstGeom prst="line">
            <a:avLst/>
          </a:prstGeom>
          <a:ln w="190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7812360" y="3861048"/>
            <a:ext cx="288032" cy="576064"/>
          </a:xfrm>
          <a:prstGeom prst="line">
            <a:avLst/>
          </a:prstGeom>
          <a:ln w="9525"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452320" y="3861048"/>
            <a:ext cx="360040" cy="576064"/>
          </a:xfrm>
          <a:prstGeom prst="line">
            <a:avLst/>
          </a:prstGeom>
          <a:ln w="9525"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7668344" y="3429000"/>
            <a:ext cx="216024" cy="216024"/>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000" b="1" i="0" u="none" strike="noStrike" kern="1200" cap="none" spc="0" normalizeH="0" baseline="0" noProof="0" dirty="0" smtClean="0">
                <a:ln>
                  <a:noFill/>
                </a:ln>
                <a:solidFill>
                  <a:srgbClr val="000000"/>
                </a:solidFill>
                <a:effectLst/>
                <a:uLnTx/>
                <a:uFillTx/>
                <a:latin typeface="+mn-lt"/>
                <a:ea typeface="+mn-ea"/>
                <a:cs typeface="+mn-cs"/>
              </a:rPr>
              <a:t>0</a:t>
            </a:r>
          </a:p>
        </p:txBody>
      </p:sp>
      <p:sp>
        <p:nvSpPr>
          <p:cNvPr id="99" name="Oval 98"/>
          <p:cNvSpPr/>
          <p:nvPr/>
        </p:nvSpPr>
        <p:spPr>
          <a:xfrm>
            <a:off x="7236296" y="4653136"/>
            <a:ext cx="144016" cy="144016"/>
          </a:xfrm>
          <a:prstGeom prst="ellipse">
            <a:avLst/>
          </a:prstGeom>
          <a:solidFill>
            <a:srgbClr val="DB2B07"/>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8316416" y="4653136"/>
            <a:ext cx="144016" cy="144016"/>
          </a:xfrm>
          <a:prstGeom prst="ellipse">
            <a:avLst/>
          </a:prstGeom>
          <a:solidFill>
            <a:schemeClr val="tx1">
              <a:lumMod val="85000"/>
              <a:lumOff val="15000"/>
            </a:schemeClr>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TextBox 100"/>
          <p:cNvSpPr txBox="1"/>
          <p:nvPr/>
        </p:nvSpPr>
        <p:spPr>
          <a:xfrm>
            <a:off x="7020272" y="4581128"/>
            <a:ext cx="216024" cy="216024"/>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en-US" sz="1400" b="1" dirty="0">
                <a:solidFill>
                  <a:srgbClr val="000000"/>
                </a:solidFill>
              </a:rPr>
              <a:t>+</a:t>
            </a:r>
            <a:endParaRPr kumimoji="0" lang="en-US" sz="1400" b="1" i="0" u="none" strike="noStrike" kern="1200" cap="none" spc="0" normalizeH="0" baseline="0" noProof="0" dirty="0" smtClean="0">
              <a:ln>
                <a:noFill/>
              </a:ln>
              <a:solidFill>
                <a:srgbClr val="000000"/>
              </a:solidFill>
              <a:effectLst/>
              <a:uLnTx/>
              <a:uFillTx/>
            </a:endParaRPr>
          </a:p>
        </p:txBody>
      </p:sp>
      <p:sp>
        <p:nvSpPr>
          <p:cNvPr id="102" name="TextBox 101"/>
          <p:cNvSpPr txBox="1"/>
          <p:nvPr/>
        </p:nvSpPr>
        <p:spPr>
          <a:xfrm>
            <a:off x="8388424" y="4581128"/>
            <a:ext cx="288032" cy="216024"/>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en-US" sz="1400" b="1" noProof="0" dirty="0" smtClean="0">
                <a:solidFill>
                  <a:srgbClr val="000000"/>
                </a:solidFill>
              </a:rPr>
              <a:t> - </a:t>
            </a:r>
            <a:endParaRPr kumimoji="0" lang="en-US" sz="1400" b="1" i="0" u="none" strike="noStrike" kern="1200" cap="none" spc="0" normalizeH="0" baseline="0" noProof="0" dirty="0" smtClean="0">
              <a:ln>
                <a:noFill/>
              </a:ln>
              <a:solidFill>
                <a:srgbClr val="000000"/>
              </a:solidFill>
              <a:effectLst/>
              <a:uLnTx/>
              <a:uFillTx/>
            </a:endParaRPr>
          </a:p>
        </p:txBody>
      </p:sp>
      <p:sp>
        <p:nvSpPr>
          <p:cNvPr id="105" name="Trapezoid 104"/>
          <p:cNvSpPr/>
          <p:nvPr/>
        </p:nvSpPr>
        <p:spPr>
          <a:xfrm rot="10800000">
            <a:off x="7236296" y="4725144"/>
            <a:ext cx="144016" cy="288032"/>
          </a:xfrm>
          <a:prstGeom prst="trapezoid">
            <a:avLst/>
          </a:prstGeom>
          <a:solidFill>
            <a:srgbClr val="DB2B07"/>
          </a:solidFill>
          <a:ln>
            <a:solidFill>
              <a:srgbClr val="DB2B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rapezoid 105"/>
          <p:cNvSpPr/>
          <p:nvPr/>
        </p:nvSpPr>
        <p:spPr>
          <a:xfrm rot="10800000">
            <a:off x="8316416" y="4725144"/>
            <a:ext cx="144016" cy="288032"/>
          </a:xfrm>
          <a:prstGeom prst="trapezoid">
            <a:avLst/>
          </a:prstGeom>
          <a:solidFill>
            <a:schemeClr val="tx1">
              <a:lumMod val="85000"/>
              <a:lumOff val="15000"/>
            </a:schemeClr>
          </a:solidFill>
          <a:ln>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3" name="Group 122"/>
          <p:cNvGrpSpPr/>
          <p:nvPr/>
        </p:nvGrpSpPr>
        <p:grpSpPr>
          <a:xfrm rot="16200000">
            <a:off x="6389346" y="5197111"/>
            <a:ext cx="288032" cy="1152128"/>
            <a:chOff x="3923928" y="2348880"/>
            <a:chExt cx="288032" cy="1152128"/>
          </a:xfrm>
        </p:grpSpPr>
        <p:cxnSp>
          <p:nvCxnSpPr>
            <p:cNvPr id="115" name="Straight Connector 114"/>
            <p:cNvCxnSpPr>
              <a:stCxn id="112" idx="0"/>
            </p:cNvCxnSpPr>
            <p:nvPr/>
          </p:nvCxnSpPr>
          <p:spPr>
            <a:xfrm flipV="1">
              <a:off x="4067944" y="2348880"/>
              <a:ext cx="0" cy="216024"/>
            </a:xfrm>
            <a:prstGeom prst="line">
              <a:avLst/>
            </a:prstGeom>
            <a:ln w="12700" cmpd="sng">
              <a:gradFill flip="none" rotWithShape="1">
                <a:gsLst>
                  <a:gs pos="0">
                    <a:srgbClr val="C9D0C3"/>
                  </a:gs>
                  <a:gs pos="100000">
                    <a:prstClr val="white"/>
                  </a:gs>
                </a:gsLst>
                <a:lin ang="0" scaled="1"/>
                <a:tileRect/>
              </a:gradFill>
            </a:ln>
            <a:effectLst>
              <a:glow rad="12700">
                <a:schemeClr val="bg1">
                  <a:lumMod val="85000"/>
                  <a:alpha val="82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113" name="Group 112"/>
            <p:cNvGrpSpPr/>
            <p:nvPr/>
          </p:nvGrpSpPr>
          <p:grpSpPr>
            <a:xfrm>
              <a:off x="3923928" y="2564904"/>
              <a:ext cx="288032" cy="936104"/>
              <a:chOff x="3923928" y="2564904"/>
              <a:chExt cx="288032" cy="936104"/>
            </a:xfrm>
          </p:grpSpPr>
          <p:grpSp>
            <p:nvGrpSpPr>
              <p:cNvPr id="109" name="Group 108"/>
              <p:cNvGrpSpPr/>
              <p:nvPr/>
            </p:nvGrpSpPr>
            <p:grpSpPr>
              <a:xfrm>
                <a:off x="3995936" y="2780928"/>
                <a:ext cx="144016" cy="720080"/>
                <a:chOff x="3995936" y="2780928"/>
                <a:chExt cx="144016" cy="720080"/>
              </a:xfrm>
            </p:grpSpPr>
            <p:sp>
              <p:nvSpPr>
                <p:cNvPr id="107" name="Rectangle 106"/>
                <p:cNvSpPr/>
                <p:nvPr/>
              </p:nvSpPr>
              <p:spPr>
                <a:xfrm>
                  <a:off x="4031939" y="2852936"/>
                  <a:ext cx="72008" cy="648072"/>
                </a:xfrm>
                <a:prstGeom prst="rect">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Trapezoid 107"/>
                <p:cNvSpPr/>
                <p:nvPr/>
              </p:nvSpPr>
              <p:spPr>
                <a:xfrm rot="10800000">
                  <a:off x="3995936" y="2780928"/>
                  <a:ext cx="144016" cy="72008"/>
                </a:xfrm>
                <a:prstGeom prst="trapezoid">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1" name="Straight Connector 110"/>
              <p:cNvCxnSpPr/>
              <p:nvPr/>
            </p:nvCxnSpPr>
            <p:spPr>
              <a:xfrm>
                <a:off x="3923928" y="2780928"/>
                <a:ext cx="288032" cy="0"/>
              </a:xfrm>
              <a:prstGeom prst="line">
                <a:avLst/>
              </a:prstGeom>
              <a:ln w="57150" cmpd="sng">
                <a:solidFill>
                  <a:srgbClr val="262626"/>
                </a:solidFill>
              </a:ln>
              <a:effectLst/>
            </p:spPr>
            <p:style>
              <a:lnRef idx="2">
                <a:schemeClr val="accent1"/>
              </a:lnRef>
              <a:fillRef idx="0">
                <a:schemeClr val="accent1"/>
              </a:fillRef>
              <a:effectRef idx="1">
                <a:schemeClr val="accent1"/>
              </a:effectRef>
              <a:fontRef idx="minor">
                <a:schemeClr val="tx1"/>
              </a:fontRef>
            </p:style>
          </p:cxnSp>
          <p:sp>
            <p:nvSpPr>
              <p:cNvPr id="112" name="Trapezoid 111"/>
              <p:cNvSpPr/>
              <p:nvPr/>
            </p:nvSpPr>
            <p:spPr>
              <a:xfrm>
                <a:off x="3995936" y="2564904"/>
                <a:ext cx="144016" cy="216024"/>
              </a:xfrm>
              <a:prstGeom prst="trapezoid">
                <a:avLst/>
              </a:prstGeom>
              <a:solidFill>
                <a:srgbClr val="262626"/>
              </a:solidFill>
              <a:ln>
                <a:solidFill>
                  <a:srgbClr val="2626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24" name="Group 123"/>
          <p:cNvGrpSpPr/>
          <p:nvPr/>
        </p:nvGrpSpPr>
        <p:grpSpPr>
          <a:xfrm rot="15649090">
            <a:off x="6706792" y="4840454"/>
            <a:ext cx="288032" cy="1068967"/>
            <a:chOff x="4283968" y="2348880"/>
            <a:chExt cx="288032" cy="1152128"/>
          </a:xfrm>
        </p:grpSpPr>
        <p:cxnSp>
          <p:nvCxnSpPr>
            <p:cNvPr id="116" name="Straight Connector 115"/>
            <p:cNvCxnSpPr>
              <a:stCxn id="120" idx="0"/>
            </p:cNvCxnSpPr>
            <p:nvPr/>
          </p:nvCxnSpPr>
          <p:spPr>
            <a:xfrm flipV="1">
              <a:off x="4427984" y="2348880"/>
              <a:ext cx="0" cy="216024"/>
            </a:xfrm>
            <a:prstGeom prst="line">
              <a:avLst/>
            </a:prstGeom>
            <a:ln w="12700" cmpd="sng">
              <a:gradFill flip="none" rotWithShape="1">
                <a:gsLst>
                  <a:gs pos="0">
                    <a:srgbClr val="C9D0C3"/>
                  </a:gs>
                  <a:gs pos="100000">
                    <a:prstClr val="white"/>
                  </a:gs>
                </a:gsLst>
                <a:lin ang="0" scaled="1"/>
                <a:tileRect/>
              </a:gradFill>
            </a:ln>
            <a:effectLst>
              <a:glow rad="12700">
                <a:schemeClr val="bg1">
                  <a:lumMod val="85000"/>
                  <a:alpha val="82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4283968" y="2564904"/>
              <a:ext cx="288032" cy="936104"/>
              <a:chOff x="3923928" y="2564904"/>
              <a:chExt cx="288032" cy="936104"/>
            </a:xfrm>
            <a:solidFill>
              <a:srgbClr val="DB2B07"/>
            </a:solidFill>
          </p:grpSpPr>
          <p:grpSp>
            <p:nvGrpSpPr>
              <p:cNvPr id="118" name="Group 117"/>
              <p:cNvGrpSpPr/>
              <p:nvPr/>
            </p:nvGrpSpPr>
            <p:grpSpPr>
              <a:xfrm>
                <a:off x="3995936" y="2780928"/>
                <a:ext cx="144016" cy="720080"/>
                <a:chOff x="3995936" y="2780928"/>
                <a:chExt cx="144016" cy="720080"/>
              </a:xfrm>
              <a:grpFill/>
            </p:grpSpPr>
            <p:sp>
              <p:nvSpPr>
                <p:cNvPr id="121" name="Rectangle 120"/>
                <p:cNvSpPr/>
                <p:nvPr/>
              </p:nvSpPr>
              <p:spPr>
                <a:xfrm>
                  <a:off x="4031939" y="2852936"/>
                  <a:ext cx="72008" cy="648072"/>
                </a:xfrm>
                <a:prstGeom prst="rect">
                  <a:avLst/>
                </a:prstGeom>
                <a:grpFill/>
                <a:ln>
                  <a:solidFill>
                    <a:srgbClr val="DB2B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Trapezoid 121"/>
                <p:cNvSpPr/>
                <p:nvPr/>
              </p:nvSpPr>
              <p:spPr>
                <a:xfrm rot="10800000">
                  <a:off x="3995936" y="2780928"/>
                  <a:ext cx="144016" cy="72008"/>
                </a:xfrm>
                <a:prstGeom prst="trapezoid">
                  <a:avLst/>
                </a:prstGeom>
                <a:grpFill/>
                <a:ln>
                  <a:solidFill>
                    <a:srgbClr val="DB2B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9" name="Straight Connector 118"/>
              <p:cNvCxnSpPr/>
              <p:nvPr/>
            </p:nvCxnSpPr>
            <p:spPr>
              <a:xfrm>
                <a:off x="3923928" y="2780928"/>
                <a:ext cx="288032" cy="0"/>
              </a:xfrm>
              <a:prstGeom prst="line">
                <a:avLst/>
              </a:prstGeom>
              <a:grpFill/>
              <a:ln w="57150" cmpd="sng">
                <a:solidFill>
                  <a:srgbClr val="DB2B07"/>
                </a:solidFill>
              </a:ln>
              <a:effectLst/>
            </p:spPr>
            <p:style>
              <a:lnRef idx="2">
                <a:schemeClr val="accent1"/>
              </a:lnRef>
              <a:fillRef idx="0">
                <a:schemeClr val="accent1"/>
              </a:fillRef>
              <a:effectRef idx="1">
                <a:schemeClr val="accent1"/>
              </a:effectRef>
              <a:fontRef idx="minor">
                <a:schemeClr val="tx1"/>
              </a:fontRef>
            </p:style>
          </p:cxnSp>
          <p:sp>
            <p:nvSpPr>
              <p:cNvPr id="120" name="Trapezoid 119"/>
              <p:cNvSpPr/>
              <p:nvPr/>
            </p:nvSpPr>
            <p:spPr>
              <a:xfrm>
                <a:off x="3995936" y="2564904"/>
                <a:ext cx="144016" cy="216024"/>
              </a:xfrm>
              <a:prstGeom prst="trapezoid">
                <a:avLst/>
              </a:prstGeom>
              <a:grpFill/>
              <a:ln>
                <a:solidFill>
                  <a:srgbClr val="DB2B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30" name="Right Arrow 129"/>
          <p:cNvSpPr/>
          <p:nvPr/>
        </p:nvSpPr>
        <p:spPr>
          <a:xfrm rot="2714192">
            <a:off x="4282272" y="4004630"/>
            <a:ext cx="1080120" cy="648072"/>
          </a:xfrm>
          <a:prstGeom prst="rightArrow">
            <a:avLst/>
          </a:prstGeom>
          <a:solidFill>
            <a:srgbClr val="FFC4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Arc 130"/>
          <p:cNvSpPr/>
          <p:nvPr/>
        </p:nvSpPr>
        <p:spPr>
          <a:xfrm rot="15070605">
            <a:off x="5292596" y="4064045"/>
            <a:ext cx="792088" cy="720080"/>
          </a:xfrm>
          <a:prstGeom prst="arc">
            <a:avLst/>
          </a:prstGeom>
          <a:ln>
            <a:solidFill>
              <a:schemeClr val="accent6">
                <a:lumMod val="50000"/>
              </a:schemeClr>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4" name="Group 133"/>
          <p:cNvGrpSpPr/>
          <p:nvPr/>
        </p:nvGrpSpPr>
        <p:grpSpPr>
          <a:xfrm>
            <a:off x="7794356" y="3537019"/>
            <a:ext cx="36008" cy="900093"/>
            <a:chOff x="3995936" y="1988840"/>
            <a:chExt cx="72008" cy="1728192"/>
          </a:xfrm>
          <a:solidFill>
            <a:schemeClr val="tx1"/>
          </a:solidFill>
          <a:effectLst>
            <a:outerShdw blurRad="50800" dist="38100" dir="2700000" algn="tl" rotWithShape="0">
              <a:prstClr val="black">
                <a:alpha val="40000"/>
              </a:prstClr>
            </a:outerShdw>
          </a:effectLst>
        </p:grpSpPr>
        <p:sp>
          <p:nvSpPr>
            <p:cNvPr id="132" name="Process 131"/>
            <p:cNvSpPr/>
            <p:nvPr/>
          </p:nvSpPr>
          <p:spPr>
            <a:xfrm>
              <a:off x="3995936" y="2132856"/>
              <a:ext cx="72008" cy="1584176"/>
            </a:xfrm>
            <a:prstGeom prst="flowChartProces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Extract 132"/>
            <p:cNvSpPr/>
            <p:nvPr/>
          </p:nvSpPr>
          <p:spPr>
            <a:xfrm>
              <a:off x="3995936" y="1988840"/>
              <a:ext cx="72008" cy="144016"/>
            </a:xfrm>
            <a:prstGeom prst="flowChartExtra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2" name="Group 151"/>
          <p:cNvGrpSpPr/>
          <p:nvPr/>
        </p:nvGrpSpPr>
        <p:grpSpPr>
          <a:xfrm rot="600000">
            <a:off x="7890237" y="3537019"/>
            <a:ext cx="36008" cy="900093"/>
            <a:chOff x="3995936" y="1988840"/>
            <a:chExt cx="72008" cy="1728192"/>
          </a:xfrm>
          <a:solidFill>
            <a:schemeClr val="tx1"/>
          </a:solidFill>
          <a:effectLst>
            <a:outerShdw blurRad="50800" dist="38100" dir="2700000" algn="tl" rotWithShape="0">
              <a:prstClr val="black">
                <a:alpha val="40000"/>
              </a:prstClr>
            </a:outerShdw>
          </a:effectLst>
        </p:grpSpPr>
        <p:sp>
          <p:nvSpPr>
            <p:cNvPr id="153" name="Process 152"/>
            <p:cNvSpPr/>
            <p:nvPr/>
          </p:nvSpPr>
          <p:spPr>
            <a:xfrm>
              <a:off x="3995936" y="2132856"/>
              <a:ext cx="72008" cy="1584176"/>
            </a:xfrm>
            <a:prstGeom prst="flowChartProces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Extract 153"/>
            <p:cNvSpPr/>
            <p:nvPr/>
          </p:nvSpPr>
          <p:spPr>
            <a:xfrm>
              <a:off x="3995936" y="1988840"/>
              <a:ext cx="72008" cy="144016"/>
            </a:xfrm>
            <a:prstGeom prst="flowChartExtra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5" name="Oval 154"/>
          <p:cNvSpPr/>
          <p:nvPr/>
        </p:nvSpPr>
        <p:spPr>
          <a:xfrm>
            <a:off x="7775777" y="4365104"/>
            <a:ext cx="108008" cy="108008"/>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6" name="Group 155"/>
          <p:cNvGrpSpPr/>
          <p:nvPr/>
        </p:nvGrpSpPr>
        <p:grpSpPr>
          <a:xfrm rot="1020000">
            <a:off x="7965199" y="3552033"/>
            <a:ext cx="36008" cy="900093"/>
            <a:chOff x="3995936" y="1988840"/>
            <a:chExt cx="72008" cy="1728192"/>
          </a:xfrm>
          <a:solidFill>
            <a:schemeClr val="tx1"/>
          </a:solidFill>
          <a:effectLst>
            <a:outerShdw blurRad="50800" dist="38100" dir="2700000" algn="tl" rotWithShape="0">
              <a:prstClr val="black">
                <a:alpha val="40000"/>
              </a:prstClr>
            </a:outerShdw>
          </a:effectLst>
        </p:grpSpPr>
        <p:sp>
          <p:nvSpPr>
            <p:cNvPr id="157" name="Process 156"/>
            <p:cNvSpPr/>
            <p:nvPr/>
          </p:nvSpPr>
          <p:spPr>
            <a:xfrm>
              <a:off x="3995936" y="2132856"/>
              <a:ext cx="72008" cy="1584176"/>
            </a:xfrm>
            <a:prstGeom prst="flowChartProces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Extract 157"/>
            <p:cNvSpPr/>
            <p:nvPr/>
          </p:nvSpPr>
          <p:spPr>
            <a:xfrm>
              <a:off x="3995936" y="1988840"/>
              <a:ext cx="72008" cy="144016"/>
            </a:xfrm>
            <a:prstGeom prst="flowChartExtra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rot="1620000">
            <a:off x="8021537" y="3581245"/>
            <a:ext cx="36008" cy="900093"/>
            <a:chOff x="3995936" y="1988840"/>
            <a:chExt cx="72008" cy="1728192"/>
          </a:xfrm>
          <a:solidFill>
            <a:schemeClr val="tx1"/>
          </a:solidFill>
          <a:effectLst>
            <a:outerShdw blurRad="50800" dist="38100" dir="2700000" algn="tl" rotWithShape="0">
              <a:prstClr val="black">
                <a:alpha val="40000"/>
              </a:prstClr>
            </a:outerShdw>
          </a:effectLst>
        </p:grpSpPr>
        <p:sp>
          <p:nvSpPr>
            <p:cNvPr id="160" name="Process 159"/>
            <p:cNvSpPr/>
            <p:nvPr/>
          </p:nvSpPr>
          <p:spPr>
            <a:xfrm>
              <a:off x="3995936" y="2132856"/>
              <a:ext cx="72008" cy="1584176"/>
            </a:xfrm>
            <a:prstGeom prst="flowChartProces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Extract 160"/>
            <p:cNvSpPr/>
            <p:nvPr/>
          </p:nvSpPr>
          <p:spPr>
            <a:xfrm>
              <a:off x="3995936" y="1988840"/>
              <a:ext cx="72008" cy="144016"/>
            </a:xfrm>
            <a:prstGeom prst="flowChartExtra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2" name="Group 161"/>
          <p:cNvGrpSpPr/>
          <p:nvPr/>
        </p:nvGrpSpPr>
        <p:grpSpPr>
          <a:xfrm rot="300000">
            <a:off x="7812360" y="3537019"/>
            <a:ext cx="36008" cy="900093"/>
            <a:chOff x="3995936" y="1988840"/>
            <a:chExt cx="72008" cy="1728192"/>
          </a:xfrm>
          <a:solidFill>
            <a:schemeClr val="tx1"/>
          </a:solidFill>
          <a:effectLst>
            <a:outerShdw blurRad="50800" dist="38100" dir="2700000" algn="tl" rotWithShape="0">
              <a:prstClr val="black">
                <a:alpha val="40000"/>
              </a:prstClr>
            </a:outerShdw>
          </a:effectLst>
        </p:grpSpPr>
        <p:sp>
          <p:nvSpPr>
            <p:cNvPr id="163" name="Process 162"/>
            <p:cNvSpPr/>
            <p:nvPr/>
          </p:nvSpPr>
          <p:spPr>
            <a:xfrm>
              <a:off x="3995936" y="2132856"/>
              <a:ext cx="72008" cy="1584176"/>
            </a:xfrm>
            <a:prstGeom prst="flowChartProces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Extract 163"/>
            <p:cNvSpPr/>
            <p:nvPr/>
          </p:nvSpPr>
          <p:spPr>
            <a:xfrm>
              <a:off x="3995936" y="1988840"/>
              <a:ext cx="72008" cy="144016"/>
            </a:xfrm>
            <a:prstGeom prst="flowChartExtra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9" name="Título 1"/>
          <p:cNvSpPr>
            <a:spLocks noGrp="1"/>
          </p:cNvSpPr>
          <p:nvPr>
            <p:ph type="title"/>
          </p:nvPr>
        </p:nvSpPr>
        <p:spPr>
          <a:xfrm>
            <a:off x="457200" y="1124744"/>
            <a:ext cx="8229600" cy="648072"/>
          </a:xfrm>
        </p:spPr>
        <p:txBody>
          <a:bodyPr/>
          <a:lstStyle/>
          <a:p>
            <a:r>
              <a:rPr lang="pt-BR" dirty="0" smtClean="0"/>
              <a:t>Light-Dependent Resistor</a:t>
            </a:r>
            <a:endParaRPr lang="pt-BR" dirty="0"/>
          </a:p>
        </p:txBody>
      </p:sp>
    </p:spTree>
    <p:extLst>
      <p:ext uri="{BB962C8B-B14F-4D97-AF65-F5344CB8AC3E}">
        <p14:creationId xmlns:p14="http://schemas.microsoft.com/office/powerpoint/2010/main" val="3694968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dissolve">
                                      <p:cBhvr>
                                        <p:cTn id="19" dur="1000"/>
                                        <p:tgtEl>
                                          <p:spTgt spid="130"/>
                                        </p:tgtEl>
                                      </p:cBhvr>
                                    </p:animEffect>
                                  </p:childTnLst>
                                </p:cTn>
                              </p:par>
                              <p:par>
                                <p:cTn id="20" presetID="9" presetClass="exit" presetSubtype="0" fill="hold" grpId="1" nodeType="withEffect">
                                  <p:stCondLst>
                                    <p:cond delay="1600"/>
                                  </p:stCondLst>
                                  <p:childTnLst>
                                    <p:animEffect transition="out" filter="dissolve">
                                      <p:cBhvr>
                                        <p:cTn id="21" dur="1000"/>
                                        <p:tgtEl>
                                          <p:spTgt spid="130"/>
                                        </p:tgtEl>
                                      </p:cBhvr>
                                    </p:animEffect>
                                    <p:set>
                                      <p:cBhvr>
                                        <p:cTn id="22" dur="1" fill="hold">
                                          <p:stCondLst>
                                            <p:cond delay="999"/>
                                          </p:stCondLst>
                                        </p:cTn>
                                        <p:tgtEl>
                                          <p:spTgt spid="130"/>
                                        </p:tgtEl>
                                        <p:attrNameLst>
                                          <p:attrName>style.visibility</p:attrName>
                                        </p:attrNameLst>
                                      </p:cBhvr>
                                      <p:to>
                                        <p:strVal val="hidden"/>
                                      </p:to>
                                    </p:set>
                                  </p:childTnLst>
                                </p:cTn>
                              </p:par>
                              <p:par>
                                <p:cTn id="23" presetID="10" presetClass="exit" presetSubtype="0" fill="hold" nodeType="withEffect">
                                  <p:stCondLst>
                                    <p:cond delay="200"/>
                                  </p:stCondLst>
                                  <p:childTnLst>
                                    <p:animEffect transition="out" filter="fade">
                                      <p:cBhvr>
                                        <p:cTn id="24" dur="500"/>
                                        <p:tgtEl>
                                          <p:spTgt spid="134"/>
                                        </p:tgtEl>
                                      </p:cBhvr>
                                    </p:animEffect>
                                    <p:set>
                                      <p:cBhvr>
                                        <p:cTn id="25" dur="1" fill="hold">
                                          <p:stCondLst>
                                            <p:cond delay="499"/>
                                          </p:stCondLst>
                                        </p:cTn>
                                        <p:tgtEl>
                                          <p:spTgt spid="134"/>
                                        </p:tgtEl>
                                        <p:attrNameLst>
                                          <p:attrName>style.visibility</p:attrName>
                                        </p:attrNameLst>
                                      </p:cBhvr>
                                      <p:to>
                                        <p:strVal val="hidden"/>
                                      </p:to>
                                    </p:set>
                                  </p:childTnLst>
                                </p:cTn>
                              </p:par>
                              <p:par>
                                <p:cTn id="26" presetID="10" presetClass="entr" presetSubtype="0" fill="hold" nodeType="withEffect">
                                  <p:stCondLst>
                                    <p:cond delay="300"/>
                                  </p:stCondLst>
                                  <p:childTnLst>
                                    <p:set>
                                      <p:cBhvr>
                                        <p:cTn id="27" dur="1" fill="hold">
                                          <p:stCondLst>
                                            <p:cond delay="0"/>
                                          </p:stCondLst>
                                        </p:cTn>
                                        <p:tgtEl>
                                          <p:spTgt spid="162"/>
                                        </p:tgtEl>
                                        <p:attrNameLst>
                                          <p:attrName>style.visibility</p:attrName>
                                        </p:attrNameLst>
                                      </p:cBhvr>
                                      <p:to>
                                        <p:strVal val="visible"/>
                                      </p:to>
                                    </p:set>
                                    <p:animEffect transition="in" filter="fade">
                                      <p:cBhvr>
                                        <p:cTn id="28" dur="500"/>
                                        <p:tgtEl>
                                          <p:spTgt spid="162"/>
                                        </p:tgtEl>
                                      </p:cBhvr>
                                    </p:animEffect>
                                  </p:childTnLst>
                                </p:cTn>
                              </p:par>
                              <p:par>
                                <p:cTn id="29" presetID="10" presetClass="exit" presetSubtype="0" fill="hold" nodeType="withEffect">
                                  <p:stCondLst>
                                    <p:cond delay="400"/>
                                  </p:stCondLst>
                                  <p:childTnLst>
                                    <p:animEffect transition="out" filter="fade">
                                      <p:cBhvr>
                                        <p:cTn id="30" dur="500"/>
                                        <p:tgtEl>
                                          <p:spTgt spid="162"/>
                                        </p:tgtEl>
                                      </p:cBhvr>
                                    </p:animEffect>
                                    <p:set>
                                      <p:cBhvr>
                                        <p:cTn id="31" dur="1" fill="hold">
                                          <p:stCondLst>
                                            <p:cond delay="499"/>
                                          </p:stCondLst>
                                        </p:cTn>
                                        <p:tgtEl>
                                          <p:spTgt spid="162"/>
                                        </p:tgtEl>
                                        <p:attrNameLst>
                                          <p:attrName>style.visibility</p:attrName>
                                        </p:attrNameLst>
                                      </p:cBhvr>
                                      <p:to>
                                        <p:strVal val="hidden"/>
                                      </p:to>
                                    </p:set>
                                  </p:childTnLst>
                                </p:cTn>
                              </p:par>
                              <p:par>
                                <p:cTn id="32" presetID="10" presetClass="entr" presetSubtype="0" fill="hold" nodeType="withEffect">
                                  <p:stCondLst>
                                    <p:cond delay="50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par>
                                <p:cTn id="35" presetID="10" presetClass="exit" presetSubtype="0" fill="hold" nodeType="withEffect">
                                  <p:stCondLst>
                                    <p:cond delay="600"/>
                                  </p:stCondLst>
                                  <p:childTnLst>
                                    <p:animEffect transition="out" filter="fade">
                                      <p:cBhvr>
                                        <p:cTn id="36" dur="500"/>
                                        <p:tgtEl>
                                          <p:spTgt spid="152"/>
                                        </p:tgtEl>
                                      </p:cBhvr>
                                    </p:animEffect>
                                    <p:set>
                                      <p:cBhvr>
                                        <p:cTn id="37" dur="1" fill="hold">
                                          <p:stCondLst>
                                            <p:cond delay="499"/>
                                          </p:stCondLst>
                                        </p:cTn>
                                        <p:tgtEl>
                                          <p:spTgt spid="152"/>
                                        </p:tgtEl>
                                        <p:attrNameLst>
                                          <p:attrName>style.visibility</p:attrName>
                                        </p:attrNameLst>
                                      </p:cBhvr>
                                      <p:to>
                                        <p:strVal val="hidden"/>
                                      </p:to>
                                    </p:set>
                                  </p:childTnLst>
                                </p:cTn>
                              </p:par>
                              <p:par>
                                <p:cTn id="38" presetID="10" presetClass="entr" presetSubtype="0" fill="hold" nodeType="withEffect">
                                  <p:stCondLst>
                                    <p:cond delay="700"/>
                                  </p:stCondLst>
                                  <p:childTnLst>
                                    <p:set>
                                      <p:cBhvr>
                                        <p:cTn id="39" dur="1" fill="hold">
                                          <p:stCondLst>
                                            <p:cond delay="0"/>
                                          </p:stCondLst>
                                        </p:cTn>
                                        <p:tgtEl>
                                          <p:spTgt spid="156"/>
                                        </p:tgtEl>
                                        <p:attrNameLst>
                                          <p:attrName>style.visibility</p:attrName>
                                        </p:attrNameLst>
                                      </p:cBhvr>
                                      <p:to>
                                        <p:strVal val="visible"/>
                                      </p:to>
                                    </p:set>
                                    <p:animEffect transition="in" filter="fade">
                                      <p:cBhvr>
                                        <p:cTn id="40" dur="500"/>
                                        <p:tgtEl>
                                          <p:spTgt spid="156"/>
                                        </p:tgtEl>
                                      </p:cBhvr>
                                    </p:animEffect>
                                  </p:childTnLst>
                                </p:cTn>
                              </p:par>
                              <p:par>
                                <p:cTn id="41" presetID="10" presetClass="exit" presetSubtype="0" fill="hold" nodeType="withEffect">
                                  <p:stCondLst>
                                    <p:cond delay="800"/>
                                  </p:stCondLst>
                                  <p:childTnLst>
                                    <p:animEffect transition="out" filter="fade">
                                      <p:cBhvr>
                                        <p:cTn id="42" dur="500"/>
                                        <p:tgtEl>
                                          <p:spTgt spid="156"/>
                                        </p:tgtEl>
                                      </p:cBhvr>
                                    </p:animEffect>
                                    <p:set>
                                      <p:cBhvr>
                                        <p:cTn id="43" dur="1" fill="hold">
                                          <p:stCondLst>
                                            <p:cond delay="499"/>
                                          </p:stCondLst>
                                        </p:cTn>
                                        <p:tgtEl>
                                          <p:spTgt spid="156"/>
                                        </p:tgtEl>
                                        <p:attrNameLst>
                                          <p:attrName>style.visibility</p:attrName>
                                        </p:attrNameLst>
                                      </p:cBhvr>
                                      <p:to>
                                        <p:strVal val="hidden"/>
                                      </p:to>
                                    </p:set>
                                  </p:childTnLst>
                                </p:cTn>
                              </p:par>
                              <p:par>
                                <p:cTn id="44" presetID="10" presetClass="entr" presetSubtype="0" fill="hold" nodeType="withEffect">
                                  <p:stCondLst>
                                    <p:cond delay="900"/>
                                  </p:stCondLst>
                                  <p:childTnLst>
                                    <p:set>
                                      <p:cBhvr>
                                        <p:cTn id="45" dur="1" fill="hold">
                                          <p:stCondLst>
                                            <p:cond delay="0"/>
                                          </p:stCondLst>
                                        </p:cTn>
                                        <p:tgtEl>
                                          <p:spTgt spid="159"/>
                                        </p:tgtEl>
                                        <p:attrNameLst>
                                          <p:attrName>style.visibility</p:attrName>
                                        </p:attrNameLst>
                                      </p:cBhvr>
                                      <p:to>
                                        <p:strVal val="visible"/>
                                      </p:to>
                                    </p:set>
                                    <p:animEffect transition="in" filter="fade">
                                      <p:cBhvr>
                                        <p:cTn id="46" dur="500"/>
                                        <p:tgtEl>
                                          <p:spTgt spid="159"/>
                                        </p:tgtEl>
                                      </p:cBhvr>
                                    </p:animEffect>
                                  </p:childTnLst>
                                </p:cTn>
                              </p:par>
                              <p:par>
                                <p:cTn id="47" presetID="10" presetClass="exit" presetSubtype="0" fill="hold" nodeType="withEffect">
                                  <p:stCondLst>
                                    <p:cond delay="1000"/>
                                  </p:stCondLst>
                                  <p:childTnLst>
                                    <p:animEffect transition="out" filter="fade">
                                      <p:cBhvr>
                                        <p:cTn id="48" dur="500"/>
                                        <p:tgtEl>
                                          <p:spTgt spid="159"/>
                                        </p:tgtEl>
                                      </p:cBhvr>
                                    </p:animEffect>
                                    <p:set>
                                      <p:cBhvr>
                                        <p:cTn id="49" dur="1" fill="hold">
                                          <p:stCondLst>
                                            <p:cond delay="499"/>
                                          </p:stCondLst>
                                        </p:cTn>
                                        <p:tgtEl>
                                          <p:spTgt spid="159"/>
                                        </p:tgtEl>
                                        <p:attrNameLst>
                                          <p:attrName>style.visibility</p:attrName>
                                        </p:attrNameLst>
                                      </p:cBhvr>
                                      <p:to>
                                        <p:strVal val="hidden"/>
                                      </p:to>
                                    </p:set>
                                  </p:childTnLst>
                                </p:cTn>
                              </p:par>
                              <p:par>
                                <p:cTn id="50" presetID="10" presetClass="entr" presetSubtype="0" fill="hold" nodeType="withEffect">
                                  <p:stCondLst>
                                    <p:cond delay="1100"/>
                                  </p:stCondLst>
                                  <p:childTnLst>
                                    <p:set>
                                      <p:cBhvr>
                                        <p:cTn id="51" dur="1" fill="hold">
                                          <p:stCondLst>
                                            <p:cond delay="0"/>
                                          </p:stCondLst>
                                        </p:cTn>
                                        <p:tgtEl>
                                          <p:spTgt spid="156"/>
                                        </p:tgtEl>
                                        <p:attrNameLst>
                                          <p:attrName>style.visibility</p:attrName>
                                        </p:attrNameLst>
                                      </p:cBhvr>
                                      <p:to>
                                        <p:strVal val="visible"/>
                                      </p:to>
                                    </p:set>
                                    <p:animEffect transition="in" filter="fade">
                                      <p:cBhvr>
                                        <p:cTn id="52" dur="500"/>
                                        <p:tgtEl>
                                          <p:spTgt spid="156"/>
                                        </p:tgtEl>
                                      </p:cBhvr>
                                    </p:animEffect>
                                  </p:childTnLst>
                                </p:cTn>
                              </p:par>
                              <p:par>
                                <p:cTn id="53" presetID="10" presetClass="exit" presetSubtype="0" fill="hold" nodeType="withEffect">
                                  <p:stCondLst>
                                    <p:cond delay="1200"/>
                                  </p:stCondLst>
                                  <p:childTnLst>
                                    <p:animEffect transition="out" filter="fade">
                                      <p:cBhvr>
                                        <p:cTn id="54" dur="500"/>
                                        <p:tgtEl>
                                          <p:spTgt spid="156"/>
                                        </p:tgtEl>
                                      </p:cBhvr>
                                    </p:animEffect>
                                    <p:set>
                                      <p:cBhvr>
                                        <p:cTn id="55" dur="1" fill="hold">
                                          <p:stCondLst>
                                            <p:cond delay="499"/>
                                          </p:stCondLst>
                                        </p:cTn>
                                        <p:tgtEl>
                                          <p:spTgt spid="156"/>
                                        </p:tgtEl>
                                        <p:attrNameLst>
                                          <p:attrName>style.visibility</p:attrName>
                                        </p:attrNameLst>
                                      </p:cBhvr>
                                      <p:to>
                                        <p:strVal val="hidden"/>
                                      </p:to>
                                    </p:set>
                                  </p:childTnLst>
                                </p:cTn>
                              </p:par>
                              <p:par>
                                <p:cTn id="56" presetID="10" presetClass="entr" presetSubtype="0" fill="hold" nodeType="withEffect">
                                  <p:stCondLst>
                                    <p:cond delay="1300"/>
                                  </p:stCondLst>
                                  <p:childTnLst>
                                    <p:set>
                                      <p:cBhvr>
                                        <p:cTn id="57" dur="1" fill="hold">
                                          <p:stCondLst>
                                            <p:cond delay="0"/>
                                          </p:stCondLst>
                                        </p:cTn>
                                        <p:tgtEl>
                                          <p:spTgt spid="152"/>
                                        </p:tgtEl>
                                        <p:attrNameLst>
                                          <p:attrName>style.visibility</p:attrName>
                                        </p:attrNameLst>
                                      </p:cBhvr>
                                      <p:to>
                                        <p:strVal val="visible"/>
                                      </p:to>
                                    </p:set>
                                    <p:animEffect transition="in" filter="fade">
                                      <p:cBhvr>
                                        <p:cTn id="58" dur="500"/>
                                        <p:tgtEl>
                                          <p:spTgt spid="152"/>
                                        </p:tgtEl>
                                      </p:cBhvr>
                                    </p:animEffect>
                                  </p:childTnLst>
                                </p:cTn>
                              </p:par>
                              <p:par>
                                <p:cTn id="59" presetID="10" presetClass="exit" presetSubtype="0" fill="hold" nodeType="withEffect">
                                  <p:stCondLst>
                                    <p:cond delay="1400"/>
                                  </p:stCondLst>
                                  <p:childTnLst>
                                    <p:animEffect transition="out" filter="fade">
                                      <p:cBhvr>
                                        <p:cTn id="60" dur="500"/>
                                        <p:tgtEl>
                                          <p:spTgt spid="152"/>
                                        </p:tgtEl>
                                      </p:cBhvr>
                                    </p:animEffect>
                                    <p:set>
                                      <p:cBhvr>
                                        <p:cTn id="61" dur="1" fill="hold">
                                          <p:stCondLst>
                                            <p:cond delay="499"/>
                                          </p:stCondLst>
                                        </p:cTn>
                                        <p:tgtEl>
                                          <p:spTgt spid="152"/>
                                        </p:tgtEl>
                                        <p:attrNameLst>
                                          <p:attrName>style.visibility</p:attrName>
                                        </p:attrNameLst>
                                      </p:cBhvr>
                                      <p:to>
                                        <p:strVal val="hidden"/>
                                      </p:to>
                                    </p:set>
                                  </p:childTnLst>
                                </p:cTn>
                              </p:par>
                              <p:par>
                                <p:cTn id="62" presetID="10" presetClass="entr" presetSubtype="0" fill="hold" nodeType="withEffect">
                                  <p:stCondLst>
                                    <p:cond delay="1500"/>
                                  </p:stCondLst>
                                  <p:childTnLst>
                                    <p:set>
                                      <p:cBhvr>
                                        <p:cTn id="63" dur="1" fill="hold">
                                          <p:stCondLst>
                                            <p:cond delay="0"/>
                                          </p:stCondLst>
                                        </p:cTn>
                                        <p:tgtEl>
                                          <p:spTgt spid="162"/>
                                        </p:tgtEl>
                                        <p:attrNameLst>
                                          <p:attrName>style.visibility</p:attrName>
                                        </p:attrNameLst>
                                      </p:cBhvr>
                                      <p:to>
                                        <p:strVal val="visible"/>
                                      </p:to>
                                    </p:set>
                                    <p:animEffect transition="in" filter="fade">
                                      <p:cBhvr>
                                        <p:cTn id="64" dur="500"/>
                                        <p:tgtEl>
                                          <p:spTgt spid="162"/>
                                        </p:tgtEl>
                                      </p:cBhvr>
                                    </p:animEffect>
                                  </p:childTnLst>
                                </p:cTn>
                              </p:par>
                              <p:par>
                                <p:cTn id="65" presetID="10" presetClass="exit" presetSubtype="0" fill="hold" nodeType="withEffect">
                                  <p:stCondLst>
                                    <p:cond delay="1600"/>
                                  </p:stCondLst>
                                  <p:childTnLst>
                                    <p:animEffect transition="out" filter="fade">
                                      <p:cBhvr>
                                        <p:cTn id="66" dur="500"/>
                                        <p:tgtEl>
                                          <p:spTgt spid="162"/>
                                        </p:tgtEl>
                                      </p:cBhvr>
                                    </p:animEffect>
                                    <p:set>
                                      <p:cBhvr>
                                        <p:cTn id="67" dur="1" fill="hold">
                                          <p:stCondLst>
                                            <p:cond delay="499"/>
                                          </p:stCondLst>
                                        </p:cTn>
                                        <p:tgtEl>
                                          <p:spTgt spid="162"/>
                                        </p:tgtEl>
                                        <p:attrNameLst>
                                          <p:attrName>style.visibility</p:attrName>
                                        </p:attrNameLst>
                                      </p:cBhvr>
                                      <p:to>
                                        <p:strVal val="hidden"/>
                                      </p:to>
                                    </p:set>
                                  </p:childTnLst>
                                </p:cTn>
                              </p:par>
                              <p:par>
                                <p:cTn id="68" presetID="10" presetClass="entr" presetSubtype="0" fill="hold" nodeType="withEffect">
                                  <p:stCondLst>
                                    <p:cond delay="1700"/>
                                  </p:stCondLst>
                                  <p:childTnLst>
                                    <p:set>
                                      <p:cBhvr>
                                        <p:cTn id="69" dur="1" fill="hold">
                                          <p:stCondLst>
                                            <p:cond delay="0"/>
                                          </p:stCondLst>
                                        </p:cTn>
                                        <p:tgtEl>
                                          <p:spTgt spid="134"/>
                                        </p:tgtEl>
                                        <p:attrNameLst>
                                          <p:attrName>style.visibility</p:attrName>
                                        </p:attrNameLst>
                                      </p:cBhvr>
                                      <p:to>
                                        <p:strVal val="visible"/>
                                      </p:to>
                                    </p:set>
                                    <p:animEffect transition="in" filter="fade">
                                      <p:cBhvr>
                                        <p:cTn id="70"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130" grpId="0" animBg="1"/>
      <p:bldP spid="130" grpId="1" animBg="1"/>
      <p:bldP spid="131" grpId="0" animBg="1"/>
      <p:bldP spid="13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1349" y="2133600"/>
            <a:ext cx="3351051" cy="369332"/>
          </a:xfrm>
          <a:prstGeom prst="rect">
            <a:avLst/>
          </a:prstGeom>
        </p:spPr>
        <p:txBody>
          <a:bodyPr wrap="square">
            <a:spAutoFit/>
          </a:bodyPr>
          <a:lstStyle/>
          <a:p>
            <a:r>
              <a:rPr lang="pt-BR" dirty="0"/>
              <a:t>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1916832"/>
            <a:ext cx="2683569" cy="4103405"/>
          </a:xfrm>
          <a:prstGeom prst="rect">
            <a:avLst/>
          </a:prstGeom>
        </p:spPr>
      </p:pic>
      <p:sp>
        <p:nvSpPr>
          <p:cNvPr id="5" name="Rounded Rectangle 4"/>
          <p:cNvSpPr/>
          <p:nvPr/>
        </p:nvSpPr>
        <p:spPr>
          <a:xfrm>
            <a:off x="395536" y="1844824"/>
            <a:ext cx="3600400" cy="3816424"/>
          </a:xfrm>
          <a:prstGeom prst="roundRect">
            <a:avLst>
              <a:gd name="adj" fmla="val 0"/>
            </a:avLst>
          </a:prstGeom>
          <a:solidFill>
            <a:srgbClr val="95B3D7"/>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30000"/>
              </a:lnSpc>
              <a:buFont typeface="Arial" panose="020B0604020202020204" pitchFamily="34" charset="0"/>
              <a:buChar char="•"/>
            </a:pPr>
            <a:r>
              <a:rPr lang="pt-BR" dirty="0" smtClean="0">
                <a:solidFill>
                  <a:schemeClr val="tx1"/>
                </a:solidFill>
              </a:rPr>
              <a:t>Varied Cloths</a:t>
            </a:r>
            <a:endParaRPr lang="en-US" dirty="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Multimeter (Δx</a:t>
            </a:r>
            <a:r>
              <a:rPr lang="pt-BR" dirty="0">
                <a:solidFill>
                  <a:schemeClr val="tx1"/>
                </a:solidFill>
              </a:rPr>
              <a:t>=±0.01kΩ</a:t>
            </a:r>
            <a:r>
              <a:rPr lang="pt-BR" dirty="0" smtClean="0">
                <a:solidFill>
                  <a:schemeClr val="tx1"/>
                </a:solidFill>
              </a:rPr>
              <a:t>)</a:t>
            </a:r>
            <a:endParaRPr lang="en-US" dirty="0">
              <a:solidFill>
                <a:schemeClr val="tx1"/>
              </a:solidFill>
            </a:endParaRPr>
          </a:p>
          <a:p>
            <a:pPr marL="285750" lvl="0" indent="-285750">
              <a:lnSpc>
                <a:spcPct val="130000"/>
              </a:lnSpc>
              <a:buFont typeface="Arial" panose="020B0604020202020204" pitchFamily="34" charset="0"/>
              <a:buChar char="•"/>
            </a:pPr>
            <a:r>
              <a:rPr lang="pt-BR" dirty="0">
                <a:solidFill>
                  <a:schemeClr val="tx1"/>
                </a:solidFill>
              </a:rPr>
              <a:t>Light Dependent Resistor </a:t>
            </a:r>
            <a:endParaRPr lang="pt-BR" dirty="0" smtClean="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Lantern</a:t>
            </a:r>
            <a:endParaRPr lang="en-US" dirty="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Measuring Cylinder </a:t>
            </a:r>
            <a:r>
              <a:rPr lang="pt-BR" dirty="0">
                <a:solidFill>
                  <a:schemeClr val="tx1"/>
                </a:solidFill>
              </a:rPr>
              <a:t>(</a:t>
            </a:r>
            <a:r>
              <a:rPr lang="pt-BR" dirty="0" err="1" smtClean="0">
                <a:solidFill>
                  <a:schemeClr val="tx1"/>
                </a:solidFill>
              </a:rPr>
              <a:t>Δx</a:t>
            </a:r>
            <a:r>
              <a:rPr lang="pt-BR" dirty="0" smtClean="0">
                <a:solidFill>
                  <a:schemeClr val="tx1"/>
                </a:solidFill>
              </a:rPr>
              <a:t>= ±</a:t>
            </a:r>
            <a:r>
              <a:rPr lang="pt-BR" dirty="0">
                <a:solidFill>
                  <a:schemeClr val="tx1"/>
                </a:solidFill>
              </a:rPr>
              <a:t>0.1mL</a:t>
            </a:r>
            <a:r>
              <a:rPr lang="pt-BR" dirty="0" smtClean="0">
                <a:solidFill>
                  <a:schemeClr val="tx1"/>
                </a:solidFill>
              </a:rPr>
              <a:t>)</a:t>
            </a:r>
            <a:endParaRPr lang="en-US" dirty="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Pipette </a:t>
            </a:r>
            <a:r>
              <a:rPr lang="pt-BR" dirty="0">
                <a:solidFill>
                  <a:schemeClr val="tx1"/>
                </a:solidFill>
              </a:rPr>
              <a:t>(Δx=±0.1mL</a:t>
            </a:r>
            <a:r>
              <a:rPr lang="pt-BR" dirty="0" smtClean="0">
                <a:solidFill>
                  <a:schemeClr val="tx1"/>
                </a:solidFill>
              </a:rPr>
              <a:t>)</a:t>
            </a:r>
            <a:endParaRPr lang="en-US" dirty="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Water</a:t>
            </a:r>
            <a:endParaRPr lang="pt-BR" dirty="0">
              <a:solidFill>
                <a:schemeClr val="tx1"/>
              </a:solidFill>
            </a:endParaRPr>
          </a:p>
          <a:p>
            <a:pPr marL="285750" lvl="0" indent="-285750">
              <a:lnSpc>
                <a:spcPct val="130000"/>
              </a:lnSpc>
              <a:buFont typeface="Arial" panose="020B0604020202020204" pitchFamily="34" charset="0"/>
              <a:buChar char="•"/>
            </a:pPr>
            <a:r>
              <a:rPr lang="pt-BR" dirty="0" smtClean="0">
                <a:solidFill>
                  <a:schemeClr val="tx1"/>
                </a:solidFill>
              </a:rPr>
              <a:t>Glicerin</a:t>
            </a:r>
            <a:endParaRPr lang="en-US" dirty="0">
              <a:solidFill>
                <a:schemeClr val="tx1"/>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495" r="8420"/>
          <a:stretch/>
        </p:blipFill>
        <p:spPr>
          <a:xfrm>
            <a:off x="4355976" y="1916832"/>
            <a:ext cx="4121108" cy="3675881"/>
          </a:xfrm>
          <a:prstGeom prst="rect">
            <a:avLst/>
          </a:prstGeom>
        </p:spPr>
      </p:pic>
      <p:sp>
        <p:nvSpPr>
          <p:cNvPr id="7" name="Título 1"/>
          <p:cNvSpPr>
            <a:spLocks noGrp="1"/>
          </p:cNvSpPr>
          <p:nvPr>
            <p:ph type="title"/>
          </p:nvPr>
        </p:nvSpPr>
        <p:spPr>
          <a:xfrm>
            <a:off x="457200" y="1124744"/>
            <a:ext cx="8229600" cy="648072"/>
          </a:xfrm>
        </p:spPr>
        <p:txBody>
          <a:bodyPr/>
          <a:lstStyle/>
          <a:p>
            <a:r>
              <a:rPr lang="pt-BR" dirty="0" smtClean="0"/>
              <a:t>Materials</a:t>
            </a:r>
            <a:endParaRPr lang="pt-BR" dirty="0"/>
          </a:p>
        </p:txBody>
      </p:sp>
    </p:spTree>
    <p:extLst>
      <p:ext uri="{BB962C8B-B14F-4D97-AF65-F5344CB8AC3E}">
        <p14:creationId xmlns:p14="http://schemas.microsoft.com/office/powerpoint/2010/main" val="2456727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nodeType="withEffect">
                                  <p:stCondLst>
                                    <p:cond delay="40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nodeType="withEffect">
                                  <p:stCondLst>
                                    <p:cond delay="4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nodeType="withEffect">
                                  <p:stCondLst>
                                    <p:cond delay="80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100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nodeType="withEffect">
                                  <p:stCondLst>
                                    <p:cond delay="120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140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xit" presetSubtype="0" fill="hold" nodeType="withEffect">
                                  <p:stCondLst>
                                    <p:cond delay="140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par>
                                <p:cTn id="35" presetID="10" presetClass="entr" presetSubtype="0" fill="hold" nodeType="withEffect">
                                  <p:stCondLst>
                                    <p:cond delay="1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1560" y="2132856"/>
            <a:ext cx="4104456" cy="3439404"/>
          </a:xfrm>
          <a:prstGeom prst="rect">
            <a:avLst/>
          </a:prstGeom>
          <a:solidFill>
            <a:srgbClr val="95B3D7"/>
          </a:solidFill>
          <a:ln>
            <a:solidFill>
              <a:srgbClr val="376092"/>
            </a:solidFill>
          </a:ln>
        </p:spPr>
        <p:txBody>
          <a:bodyPr wrap="square" rtlCol="0">
            <a:spAutoFit/>
          </a:bodyPr>
          <a:lstStyle/>
          <a:p>
            <a:pPr marL="285750" indent="-285750" algn="just">
              <a:lnSpc>
                <a:spcPct val="110000"/>
              </a:lnSpc>
              <a:buFont typeface="Arial" panose="020B0604020202020204" pitchFamily="34" charset="0"/>
              <a:buChar char="•"/>
            </a:pPr>
            <a:r>
              <a:rPr lang="pt-BR" dirty="0" smtClean="0"/>
              <a:t>Connect the Multimeter with the LDR</a:t>
            </a:r>
          </a:p>
          <a:p>
            <a:pPr algn="just">
              <a:lnSpc>
                <a:spcPct val="110000"/>
              </a:lnSpc>
            </a:pPr>
            <a:endParaRPr lang="pt-BR" dirty="0" smtClean="0"/>
          </a:p>
          <a:p>
            <a:pPr marL="285750" indent="-285750" algn="just">
              <a:lnSpc>
                <a:spcPct val="110000"/>
              </a:lnSpc>
              <a:buFont typeface="Arial" panose="020B0604020202020204" pitchFamily="34" charset="0"/>
              <a:buChar char="•"/>
            </a:pPr>
            <a:r>
              <a:rPr lang="pt-BR" dirty="0" smtClean="0"/>
              <a:t>In a isolated room (without secondary light sources), measure the emerging light intensity </a:t>
            </a:r>
          </a:p>
          <a:p>
            <a:pPr algn="just">
              <a:lnSpc>
                <a:spcPct val="110000"/>
              </a:lnSpc>
            </a:pPr>
            <a:endParaRPr lang="pt-BR" dirty="0" smtClean="0"/>
          </a:p>
          <a:p>
            <a:pPr marL="285750" indent="-285750" algn="just">
              <a:lnSpc>
                <a:spcPct val="110000"/>
              </a:lnSpc>
              <a:buFont typeface="Arial" panose="020B0604020202020204" pitchFamily="34" charset="0"/>
              <a:buChar char="•"/>
            </a:pPr>
            <a:r>
              <a:rPr lang="pt-BR" dirty="0" smtClean="0"/>
              <a:t>Vary the Water Volume in the Cloth (0.0, 1.0, 2.5, 5.0, 7.5, 10.0), as well as color, liquid and cloth thickness</a:t>
            </a:r>
            <a:endParaRPr lang="en-US" dirty="0"/>
          </a:p>
        </p:txBody>
      </p:sp>
      <p:pic>
        <p:nvPicPr>
          <p:cNvPr id="43" name="Picture 42" descr="IMG_4135.jpg"/>
          <p:cNvPicPr>
            <a:picLocks noChangeAspect="1"/>
          </p:cNvPicPr>
          <p:nvPr/>
        </p:nvPicPr>
        <p:blipFill rotWithShape="1">
          <a:blip r:embed="rId2" cstate="print">
            <a:extLst>
              <a:ext uri="{28A0092B-C50C-407E-A947-70E740481C1C}">
                <a14:useLocalDpi xmlns:a14="http://schemas.microsoft.com/office/drawing/2010/main" val="0"/>
              </a:ext>
            </a:extLst>
          </a:blip>
          <a:srcRect b="9445"/>
          <a:stretch/>
        </p:blipFill>
        <p:spPr>
          <a:xfrm rot="16200000">
            <a:off x="5218453" y="1774435"/>
            <a:ext cx="3456383" cy="4173225"/>
          </a:xfrm>
          <a:prstGeom prst="rect">
            <a:avLst/>
          </a:prstGeom>
        </p:spPr>
      </p:pic>
      <p:sp>
        <p:nvSpPr>
          <p:cNvPr id="42" name="Título 1"/>
          <p:cNvSpPr>
            <a:spLocks noGrp="1"/>
          </p:cNvSpPr>
          <p:nvPr>
            <p:ph type="title"/>
          </p:nvPr>
        </p:nvSpPr>
        <p:spPr>
          <a:xfrm>
            <a:off x="457200" y="1124744"/>
            <a:ext cx="8229600" cy="648072"/>
          </a:xfrm>
        </p:spPr>
        <p:txBody>
          <a:bodyPr/>
          <a:lstStyle/>
          <a:p>
            <a:r>
              <a:rPr lang="pt-BR" dirty="0" smtClean="0"/>
              <a:t>Procedures</a:t>
            </a:r>
            <a:endParaRPr lang="pt-BR" dirty="0"/>
          </a:p>
        </p:txBody>
      </p:sp>
      <p:sp>
        <p:nvSpPr>
          <p:cNvPr id="3" name="Oval 2"/>
          <p:cNvSpPr/>
          <p:nvPr/>
        </p:nvSpPr>
        <p:spPr>
          <a:xfrm>
            <a:off x="5741898" y="4267200"/>
            <a:ext cx="1964816" cy="198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445183" y="2653352"/>
            <a:ext cx="568153" cy="9656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168684" y="1319533"/>
            <a:ext cx="533400" cy="681038"/>
            <a:chOff x="4991100" y="2295524"/>
            <a:chExt cx="533400" cy="681038"/>
          </a:xfrm>
          <a:solidFill>
            <a:srgbClr val="FFC429"/>
          </a:solidFill>
        </p:grpSpPr>
        <p:sp>
          <p:nvSpPr>
            <p:cNvPr id="9" name="Rounded Rectangle 8"/>
            <p:cNvSpPr/>
            <p:nvPr/>
          </p:nvSpPr>
          <p:spPr>
            <a:xfrm>
              <a:off x="4991100" y="2295524"/>
              <a:ext cx="533400" cy="68103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48250" y="2377848"/>
              <a:ext cx="419100" cy="1415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flipH="1">
              <a:off x="5410200" y="2900362"/>
              <a:ext cx="57150" cy="45719"/>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H="1">
              <a:off x="5410200" y="2824162"/>
              <a:ext cx="57150" cy="457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43500" y="2559843"/>
              <a:ext cx="228600" cy="26431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3204089" flipH="1">
              <a:off x="5224959" y="2581418"/>
              <a:ext cx="45719" cy="213412"/>
            </a:xfrm>
            <a:prstGeom prst="round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638131" y="1872119"/>
            <a:ext cx="775606" cy="1187753"/>
            <a:chOff x="5339443" y="4749996"/>
            <a:chExt cx="775606" cy="1187753"/>
          </a:xfrm>
        </p:grpSpPr>
        <p:cxnSp>
          <p:nvCxnSpPr>
            <p:cNvPr id="16" name="Straight Connector 15"/>
            <p:cNvCxnSpPr/>
            <p:nvPr/>
          </p:nvCxnSpPr>
          <p:spPr>
            <a:xfrm>
              <a:off x="5339443" y="4749996"/>
              <a:ext cx="476250" cy="3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810249" y="4753821"/>
              <a:ext cx="0" cy="1183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810249" y="5937748"/>
              <a:ext cx="3048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612277" y="1947230"/>
            <a:ext cx="813707" cy="1278667"/>
            <a:chOff x="5434693" y="2923221"/>
            <a:chExt cx="813707" cy="1278667"/>
          </a:xfrm>
        </p:grpSpPr>
        <p:cxnSp>
          <p:nvCxnSpPr>
            <p:cNvPr id="20" name="Straight Connector 19"/>
            <p:cNvCxnSpPr/>
            <p:nvPr/>
          </p:nvCxnSpPr>
          <p:spPr>
            <a:xfrm flipV="1">
              <a:off x="5434693" y="2923221"/>
              <a:ext cx="40005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34743" y="2923221"/>
              <a:ext cx="0" cy="12786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34743" y="4201886"/>
              <a:ext cx="413657" cy="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 name="Isosceles Triangle 22"/>
          <p:cNvSpPr/>
          <p:nvPr/>
        </p:nvSpPr>
        <p:spPr>
          <a:xfrm rot="5400000">
            <a:off x="6632211" y="3043224"/>
            <a:ext cx="276393" cy="231648"/>
          </a:xfrm>
          <a:prstGeom prst="triangl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nvGrpSpPr>
          <p:cNvPr id="24" name="Group 23"/>
          <p:cNvGrpSpPr/>
          <p:nvPr/>
        </p:nvGrpSpPr>
        <p:grpSpPr>
          <a:xfrm>
            <a:off x="7478972" y="3050938"/>
            <a:ext cx="917271" cy="256700"/>
            <a:chOff x="7301388" y="4029549"/>
            <a:chExt cx="917271" cy="256700"/>
          </a:xfrm>
          <a:solidFill>
            <a:schemeClr val="tx1">
              <a:lumMod val="75000"/>
              <a:lumOff val="25000"/>
            </a:schemeClr>
          </a:solidFill>
        </p:grpSpPr>
        <p:sp>
          <p:nvSpPr>
            <p:cNvPr id="25" name="Isosceles Triangle 24"/>
            <p:cNvSpPr/>
            <p:nvPr/>
          </p:nvSpPr>
          <p:spPr>
            <a:xfrm rot="5400000">
              <a:off x="7415687" y="3915250"/>
              <a:ext cx="256700" cy="48529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7380459" y="4083008"/>
              <a:ext cx="838200" cy="14978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a:off x="6688113" y="2714035"/>
            <a:ext cx="82294" cy="838199"/>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425984" y="2986409"/>
            <a:ext cx="228600" cy="345281"/>
            <a:chOff x="6248400" y="3962400"/>
            <a:chExt cx="228600" cy="345281"/>
          </a:xfrm>
        </p:grpSpPr>
        <p:sp>
          <p:nvSpPr>
            <p:cNvPr id="29" name="Rounded Rectangle 28"/>
            <p:cNvSpPr/>
            <p:nvPr/>
          </p:nvSpPr>
          <p:spPr>
            <a:xfrm>
              <a:off x="6248400" y="3962400"/>
              <a:ext cx="228600" cy="34528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6400800" y="4112180"/>
              <a:ext cx="76200" cy="4571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6707924" y="3017281"/>
            <a:ext cx="45719" cy="27392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688112" y="3619025"/>
            <a:ext cx="72389" cy="6481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rot="5400000">
            <a:off x="6078604" y="5005287"/>
            <a:ext cx="568214" cy="507547"/>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261337" y="4495800"/>
            <a:ext cx="152400"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6614089" y="4914137"/>
            <a:ext cx="1107531" cy="663376"/>
            <a:chOff x="6403848" y="4914137"/>
            <a:chExt cx="1107531" cy="663376"/>
          </a:xfrm>
        </p:grpSpPr>
        <p:sp>
          <p:nvSpPr>
            <p:cNvPr id="36" name="Rounded Rectangle 35"/>
            <p:cNvSpPr/>
            <p:nvPr/>
          </p:nvSpPr>
          <p:spPr>
            <a:xfrm>
              <a:off x="6675990" y="5078707"/>
              <a:ext cx="835389" cy="334233"/>
            </a:xfrm>
            <a:prstGeom prst="roundRect">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p:cNvSpPr/>
            <p:nvPr/>
          </p:nvSpPr>
          <p:spPr>
            <a:xfrm rot="5400000">
              <a:off x="6344302" y="4973683"/>
              <a:ext cx="663376" cy="544283"/>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5812302" y="4832946"/>
            <a:ext cx="302079" cy="849707"/>
            <a:chOff x="5602061" y="4832946"/>
            <a:chExt cx="302079" cy="849707"/>
          </a:xfrm>
        </p:grpSpPr>
        <p:sp>
          <p:nvSpPr>
            <p:cNvPr id="39" name="Rounded Rectangle 38"/>
            <p:cNvSpPr/>
            <p:nvPr/>
          </p:nvSpPr>
          <p:spPr>
            <a:xfrm>
              <a:off x="5602061" y="4832946"/>
              <a:ext cx="302079" cy="84970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746296" y="5245824"/>
              <a:ext cx="1524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1" name="Rectangle 40"/>
          <p:cNvSpPr/>
          <p:nvPr/>
        </p:nvSpPr>
        <p:spPr>
          <a:xfrm>
            <a:off x="6261337" y="5078707"/>
            <a:ext cx="152400" cy="334233"/>
          </a:xfrm>
          <a:prstGeom prst="rect">
            <a:avLst/>
          </a:prstGeom>
          <a:solidFill>
            <a:schemeClr val="accent1">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IMG_4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55509" y="2132856"/>
            <a:ext cx="4572001" cy="3429000"/>
          </a:xfrm>
          <a:prstGeom prst="rect">
            <a:avLst/>
          </a:prstGeom>
        </p:spPr>
      </p:pic>
    </p:spTree>
    <p:extLst>
      <p:ext uri="{BB962C8B-B14F-4D97-AF65-F5344CB8AC3E}">
        <p14:creationId xmlns:p14="http://schemas.microsoft.com/office/powerpoint/2010/main" val="2456727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par>
                                <p:cTn id="17" presetID="22" presetClass="entr" presetSubtype="1" fill="hold" nodeType="withEffect">
                                  <p:stCondLst>
                                    <p:cond delay="10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35" presetClass="path" presetSubtype="0" accel="50000" decel="50000" fill="hold" nodeType="withEffect">
                                  <p:stCondLst>
                                    <p:cond delay="700"/>
                                  </p:stCondLst>
                                  <p:childTnLst>
                                    <p:animMotion origin="layout" path="M -1.11111E-6 2.96296E-6 L -0.07361 -0.00579 " pathEditMode="relative" rAng="0" ptsTypes="AA">
                                      <p:cBhvr>
                                        <p:cTn id="24" dur="2000" fill="hold"/>
                                        <p:tgtEl>
                                          <p:spTgt spid="24"/>
                                        </p:tgtEl>
                                        <p:attrNameLst>
                                          <p:attrName>ppt_x</p:attrName>
                                          <p:attrName>ppt_y</p:attrName>
                                        </p:attrNameLst>
                                      </p:cBhvr>
                                      <p:rCtr x="-3681" y="-301"/>
                                    </p:animMotion>
                                  </p:childTnLst>
                                </p:cTn>
                              </p:par>
                              <p:par>
                                <p:cTn id="25" presetID="10" presetClass="entr" presetSubtype="0" fill="hold" grpId="0" nodeType="withEffect">
                                  <p:stCondLst>
                                    <p:cond delay="7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22" presetClass="entr" presetSubtype="2" fill="hold" grpId="0" nodeType="withEffect">
                                  <p:stCondLst>
                                    <p:cond delay="250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par>
                                <p:cTn id="31" presetID="16" presetClass="entr" presetSubtype="42" fill="hold" grpId="0" nodeType="withEffect">
                                  <p:stCondLst>
                                    <p:cond delay="2500"/>
                                  </p:stCondLst>
                                  <p:childTnLst>
                                    <p:set>
                                      <p:cBhvr>
                                        <p:cTn id="32" dur="1" fill="hold">
                                          <p:stCondLst>
                                            <p:cond delay="0"/>
                                          </p:stCondLst>
                                        </p:cTn>
                                        <p:tgtEl>
                                          <p:spTgt spid="31"/>
                                        </p:tgtEl>
                                        <p:attrNameLst>
                                          <p:attrName>style.visibility</p:attrName>
                                        </p:attrNameLst>
                                      </p:cBhvr>
                                      <p:to>
                                        <p:strVal val="visible"/>
                                      </p:to>
                                    </p:set>
                                    <p:animEffect transition="in" filter="barn(outHorizontal)">
                                      <p:cBhvr>
                                        <p:cTn id="33" dur="500"/>
                                        <p:tgtEl>
                                          <p:spTgt spid="31"/>
                                        </p:tgtEl>
                                      </p:cBhvr>
                                    </p:animEffect>
                                  </p:childTnLst>
                                </p:cTn>
                              </p:par>
                              <p:par>
                                <p:cTn id="34" presetID="21" presetClass="entr" presetSubtype="1" fill="hold" grpId="0" nodeType="withEffect">
                                  <p:stCondLst>
                                    <p:cond delay="250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1000"/>
                                        <p:tgtEl>
                                          <p:spTgt spid="4"/>
                                        </p:tgtEl>
                                      </p:cBhvr>
                                    </p:animEffect>
                                  </p:childTnLst>
                                </p:cTn>
                              </p:par>
                              <p:par>
                                <p:cTn id="37" presetID="22" presetClass="entr" presetSubtype="1" fill="hold" grpId="0" nodeType="withEffect">
                                  <p:stCondLst>
                                    <p:cond delay="270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par>
                                <p:cTn id="40" presetID="21" presetClass="entr" presetSubtype="1" fill="hold" grpId="0" nodeType="withEffect">
                                  <p:stCondLst>
                                    <p:cond delay="3000"/>
                                  </p:stCondLst>
                                  <p:childTnLst>
                                    <p:set>
                                      <p:cBhvr>
                                        <p:cTn id="41" dur="1" fill="hold">
                                          <p:stCondLst>
                                            <p:cond delay="0"/>
                                          </p:stCondLst>
                                        </p:cTn>
                                        <p:tgtEl>
                                          <p:spTgt spid="3"/>
                                        </p:tgtEl>
                                        <p:attrNameLst>
                                          <p:attrName>style.visibility</p:attrName>
                                        </p:attrNameLst>
                                      </p:cBhvr>
                                      <p:to>
                                        <p:strVal val="visible"/>
                                      </p:to>
                                    </p:set>
                                    <p:animEffect transition="in" filter="wheel(1)">
                                      <p:cBhvr>
                                        <p:cTn id="42" dur="2000"/>
                                        <p:tgtEl>
                                          <p:spTgt spid="3"/>
                                        </p:tgtEl>
                                      </p:cBhvr>
                                    </p:animEffect>
                                  </p:childTnLst>
                                </p:cTn>
                              </p:par>
                              <p:par>
                                <p:cTn id="43" presetID="10" presetClass="entr" presetSubtype="0" fill="hold" nodeType="withEffect">
                                  <p:stCondLst>
                                    <p:cond delay="350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22" presetClass="entr" presetSubtype="2" fill="hold" nodeType="withEffect">
                                  <p:stCondLst>
                                    <p:cond delay="3500"/>
                                  </p:stCondLst>
                                  <p:childTnLst>
                                    <p:set>
                                      <p:cBhvr>
                                        <p:cTn id="47" dur="1" fill="hold">
                                          <p:stCondLst>
                                            <p:cond delay="0"/>
                                          </p:stCondLst>
                                        </p:cTn>
                                        <p:tgtEl>
                                          <p:spTgt spid="35"/>
                                        </p:tgtEl>
                                        <p:attrNameLst>
                                          <p:attrName>style.visibility</p:attrName>
                                        </p:attrNameLst>
                                      </p:cBhvr>
                                      <p:to>
                                        <p:strVal val="visible"/>
                                      </p:to>
                                    </p:set>
                                    <p:animEffect transition="in" filter="wipe(right)">
                                      <p:cBhvr>
                                        <p:cTn id="48" dur="500"/>
                                        <p:tgtEl>
                                          <p:spTgt spid="35"/>
                                        </p:tgtEl>
                                      </p:cBhvr>
                                    </p:animEffect>
                                  </p:childTnLst>
                                </p:cTn>
                              </p:par>
                              <p:par>
                                <p:cTn id="49" presetID="10" presetClass="entr" presetSubtype="0" fill="hold" grpId="0" nodeType="withEffect">
                                  <p:stCondLst>
                                    <p:cond delay="350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22" presetClass="entr" presetSubtype="2" fill="hold" grpId="0" nodeType="withEffect">
                                  <p:stCondLst>
                                    <p:cond delay="4000"/>
                                  </p:stCondLst>
                                  <p:childTnLst>
                                    <p:set>
                                      <p:cBhvr>
                                        <p:cTn id="53" dur="1" fill="hold">
                                          <p:stCondLst>
                                            <p:cond delay="0"/>
                                          </p:stCondLst>
                                        </p:cTn>
                                        <p:tgtEl>
                                          <p:spTgt spid="33"/>
                                        </p:tgtEl>
                                        <p:attrNameLst>
                                          <p:attrName>style.visibility</p:attrName>
                                        </p:attrNameLst>
                                      </p:cBhvr>
                                      <p:to>
                                        <p:strVal val="visible"/>
                                      </p:to>
                                    </p:set>
                                    <p:animEffect transition="in" filter="wipe(right)">
                                      <p:cBhvr>
                                        <p:cTn id="54" dur="500"/>
                                        <p:tgtEl>
                                          <p:spTgt spid="33"/>
                                        </p:tgtEl>
                                      </p:cBhvr>
                                    </p:animEffect>
                                  </p:childTnLst>
                                </p:cTn>
                              </p:par>
                              <p:par>
                                <p:cTn id="55" presetID="16" presetClass="entr" presetSubtype="42" fill="hold" grpId="0" nodeType="withEffect">
                                  <p:stCondLst>
                                    <p:cond delay="4000"/>
                                  </p:stCondLst>
                                  <p:childTnLst>
                                    <p:set>
                                      <p:cBhvr>
                                        <p:cTn id="56" dur="1" fill="hold">
                                          <p:stCondLst>
                                            <p:cond delay="0"/>
                                          </p:stCondLst>
                                        </p:cTn>
                                        <p:tgtEl>
                                          <p:spTgt spid="41"/>
                                        </p:tgtEl>
                                        <p:attrNameLst>
                                          <p:attrName>style.visibility</p:attrName>
                                        </p:attrNameLst>
                                      </p:cBhvr>
                                      <p:to>
                                        <p:strVal val="visible"/>
                                      </p:to>
                                    </p:set>
                                    <p:animEffect transition="in" filter="barn(outHorizontal)">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8"/>
                                        </p:tgtEl>
                                      </p:cBhvr>
                                    </p:animEffect>
                                    <p:set>
                                      <p:cBhvr>
                                        <p:cTn id="74" dur="1" fill="hold">
                                          <p:stCondLst>
                                            <p:cond delay="499"/>
                                          </p:stCondLst>
                                        </p:cTn>
                                        <p:tgtEl>
                                          <p:spTgt spid="28"/>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7"/>
                                        </p:tgtEl>
                                      </p:cBhvr>
                                    </p:animEffect>
                                    <p:set>
                                      <p:cBhvr>
                                        <p:cTn id="80" dur="1" fill="hold">
                                          <p:stCondLst>
                                            <p:cond delay="499"/>
                                          </p:stCondLst>
                                        </p:cTn>
                                        <p:tgtEl>
                                          <p:spTgt spid="2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1"/>
                                        </p:tgtEl>
                                      </p:cBhvr>
                                    </p:animEffect>
                                    <p:set>
                                      <p:cBhvr>
                                        <p:cTn id="86" dur="1" fill="hold">
                                          <p:stCondLst>
                                            <p:cond delay="499"/>
                                          </p:stCondLst>
                                        </p:cTn>
                                        <p:tgtEl>
                                          <p:spTgt spid="31"/>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2"/>
                                        </p:tgtEl>
                                      </p:cBhvr>
                                    </p:animEffect>
                                    <p:set>
                                      <p:cBhvr>
                                        <p:cTn id="92" dur="1" fill="hold">
                                          <p:stCondLst>
                                            <p:cond delay="499"/>
                                          </p:stCondLst>
                                        </p:cTn>
                                        <p:tgtEl>
                                          <p:spTgt spid="32"/>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
                                        </p:tgtEl>
                                      </p:cBhvr>
                                    </p:animEffect>
                                    <p:set>
                                      <p:cBhvr>
                                        <p:cTn id="95" dur="1" fill="hold">
                                          <p:stCondLst>
                                            <p:cond delay="499"/>
                                          </p:stCondLst>
                                        </p:cTn>
                                        <p:tgtEl>
                                          <p:spTgt spid="3"/>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35"/>
                                        </p:tgtEl>
                                      </p:cBhvr>
                                    </p:animEffect>
                                    <p:set>
                                      <p:cBhvr>
                                        <p:cTn id="101" dur="1" fill="hold">
                                          <p:stCondLst>
                                            <p:cond delay="499"/>
                                          </p:stCondLst>
                                        </p:cTn>
                                        <p:tgtEl>
                                          <p:spTgt spid="3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34"/>
                                        </p:tgtEl>
                                      </p:cBhvr>
                                    </p:animEffect>
                                    <p:set>
                                      <p:cBhvr>
                                        <p:cTn id="104" dur="1" fill="hold">
                                          <p:stCondLst>
                                            <p:cond delay="499"/>
                                          </p:stCondLst>
                                        </p:cTn>
                                        <p:tgtEl>
                                          <p:spTgt spid="34"/>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3"/>
                                        </p:tgtEl>
                                      </p:cBhvr>
                                    </p:animEffect>
                                    <p:set>
                                      <p:cBhvr>
                                        <p:cTn id="107" dur="1" fill="hold">
                                          <p:stCondLst>
                                            <p:cond delay="499"/>
                                          </p:stCondLst>
                                        </p:cTn>
                                        <p:tgtEl>
                                          <p:spTgt spid="33"/>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1"/>
                                        </p:tgtEl>
                                      </p:cBhvr>
                                    </p:animEffect>
                                    <p:set>
                                      <p:cBhvr>
                                        <p:cTn id="110" dur="1" fill="hold">
                                          <p:stCondLst>
                                            <p:cond delay="499"/>
                                          </p:stCondLst>
                                        </p:cTn>
                                        <p:tgtEl>
                                          <p:spTgt spid="41"/>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0" presetClass="entr" presetSubtype="0" fill="hold" nodeType="with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P spid="4" grpId="0" animBg="1"/>
      <p:bldP spid="4" grpId="1" animBg="1"/>
      <p:bldP spid="23" grpId="0" animBg="1"/>
      <p:bldP spid="23" grpId="1" animBg="1"/>
      <p:bldP spid="27" grpId="0" animBg="1"/>
      <p:bldP spid="27" grpId="1" animBg="1"/>
      <p:bldP spid="31" grpId="0" animBg="1"/>
      <p:bldP spid="31" grpId="1" animBg="1"/>
      <p:bldP spid="32" grpId="0" animBg="1"/>
      <p:bldP spid="32" grpId="1" animBg="1"/>
      <p:bldP spid="33" grpId="0" animBg="1"/>
      <p:bldP spid="33" grpId="1" animBg="1"/>
      <p:bldP spid="34" grpId="0" animBg="1"/>
      <p:bldP spid="34" grpId="1" animBg="1"/>
      <p:bldP spid="41" grpId="0" animBg="1"/>
      <p:bldP spid="4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918814"/>
            <a:ext cx="1637858" cy="16378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133600"/>
            <a:ext cx="1658840" cy="16588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1" y="3926846"/>
            <a:ext cx="1629826" cy="16298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2121867"/>
            <a:ext cx="1629827" cy="167057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889" y="3918814"/>
            <a:ext cx="1637858" cy="163785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566" y="2133600"/>
            <a:ext cx="1631179" cy="1658840"/>
          </a:xfrm>
          <a:prstGeom prst="rect">
            <a:avLst/>
          </a:prstGeom>
        </p:spPr>
      </p:pic>
      <p:sp>
        <p:nvSpPr>
          <p:cNvPr id="10" name="TextBox 9"/>
          <p:cNvSpPr txBox="1"/>
          <p:nvPr/>
        </p:nvSpPr>
        <p:spPr>
          <a:xfrm>
            <a:off x="395536" y="2171237"/>
            <a:ext cx="3456384" cy="2742290"/>
          </a:xfrm>
          <a:prstGeom prst="rect">
            <a:avLst/>
          </a:prstGeom>
          <a:solidFill>
            <a:srgbClr val="95B3D7"/>
          </a:solidFill>
          <a:ln>
            <a:solidFill>
              <a:srgbClr val="376092"/>
            </a:solidFill>
          </a:ln>
        </p:spPr>
        <p:txBody>
          <a:bodyPr wrap="square" rtlCol="0">
            <a:spAutoFit/>
          </a:bodyPr>
          <a:lstStyle/>
          <a:p>
            <a:pPr marL="285750" indent="-285750" algn="just">
              <a:lnSpc>
                <a:spcPct val="120000"/>
              </a:lnSpc>
              <a:buFont typeface="Arial" panose="020B0604020202020204" pitchFamily="34" charset="0"/>
              <a:buChar char="•"/>
            </a:pPr>
            <a:r>
              <a:rPr lang="en-US" dirty="0" smtClean="0"/>
              <a:t>Take photos  of a standardized area, dry and with a (10.0 ± 0.1) mL water volume.</a:t>
            </a:r>
          </a:p>
          <a:p>
            <a:pPr marL="285750" indent="-285750" algn="just">
              <a:lnSpc>
                <a:spcPct val="120000"/>
              </a:lnSpc>
              <a:buFont typeface="Arial" panose="020B0604020202020204" pitchFamily="34" charset="0"/>
              <a:buChar char="•"/>
            </a:pPr>
            <a:endParaRPr lang="en-US" dirty="0"/>
          </a:p>
          <a:p>
            <a:pPr marL="285750" indent="-285750" algn="just">
              <a:lnSpc>
                <a:spcPct val="120000"/>
              </a:lnSpc>
              <a:buFont typeface="Arial" panose="020B0604020202020204" pitchFamily="34" charset="0"/>
              <a:buChar char="•"/>
            </a:pPr>
            <a:r>
              <a:rPr lang="en-US" dirty="0" smtClean="0"/>
              <a:t>Plot the corresponding histograms and compare the photos. </a:t>
            </a:r>
            <a:endParaRPr lang="en-US" dirty="0"/>
          </a:p>
        </p:txBody>
      </p:sp>
      <p:sp>
        <p:nvSpPr>
          <p:cNvPr id="11" name="Título 1"/>
          <p:cNvSpPr>
            <a:spLocks noGrp="1"/>
          </p:cNvSpPr>
          <p:nvPr>
            <p:ph type="title"/>
          </p:nvPr>
        </p:nvSpPr>
        <p:spPr>
          <a:xfrm>
            <a:off x="457200" y="1124744"/>
            <a:ext cx="8229600" cy="648072"/>
          </a:xfrm>
        </p:spPr>
        <p:txBody>
          <a:bodyPr/>
          <a:lstStyle/>
          <a:p>
            <a:r>
              <a:rPr lang="pt-BR" dirty="0" smtClean="0"/>
              <a:t>Experiment 2</a:t>
            </a:r>
            <a:endParaRPr lang="pt-BR" dirty="0"/>
          </a:p>
        </p:txBody>
      </p:sp>
    </p:spTree>
    <p:extLst>
      <p:ext uri="{BB962C8B-B14F-4D97-AF65-F5344CB8AC3E}">
        <p14:creationId xmlns:p14="http://schemas.microsoft.com/office/powerpoint/2010/main" val="2456727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0" presetClass="entr" presetSubtype="0" fill="hold"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7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1748" r="17761"/>
          <a:stretch/>
        </p:blipFill>
        <p:spPr bwMode="auto">
          <a:xfrm>
            <a:off x="457200" y="1916832"/>
            <a:ext cx="3786318" cy="4222981"/>
          </a:xfrm>
          <a:prstGeom prst="rect">
            <a:avLst/>
          </a:prstGeom>
          <a:noFill/>
          <a:ln>
            <a:noFill/>
          </a:ln>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1117"/>
          <a:stretch/>
        </p:blipFill>
        <p:spPr>
          <a:xfrm rot="5400000">
            <a:off x="4423031" y="1921784"/>
            <a:ext cx="4222981" cy="4213078"/>
          </a:xfrm>
          <a:prstGeom prst="rect">
            <a:avLst/>
          </a:prstGeom>
        </p:spPr>
      </p:pic>
      <p:sp>
        <p:nvSpPr>
          <p:cNvPr id="5" name="Título 1"/>
          <p:cNvSpPr>
            <a:spLocks noGrp="1"/>
          </p:cNvSpPr>
          <p:nvPr>
            <p:ph type="title"/>
          </p:nvPr>
        </p:nvSpPr>
        <p:spPr>
          <a:xfrm>
            <a:off x="457200" y="1124744"/>
            <a:ext cx="8229600" cy="648072"/>
          </a:xfrm>
        </p:spPr>
        <p:txBody>
          <a:bodyPr/>
          <a:lstStyle/>
          <a:p>
            <a:r>
              <a:rPr lang="pt-BR" dirty="0" smtClean="0"/>
              <a:t>Photos</a:t>
            </a:r>
            <a:endParaRPr lang="pt-BR" dirty="0"/>
          </a:p>
        </p:txBody>
      </p:sp>
    </p:spTree>
    <p:extLst>
      <p:ext uri="{BB962C8B-B14F-4D97-AF65-F5344CB8AC3E}">
        <p14:creationId xmlns:p14="http://schemas.microsoft.com/office/powerpoint/2010/main" val="245672776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a:spLocks noGrp="1"/>
          </p:cNvSpPr>
          <p:nvPr>
            <p:ph type="title"/>
          </p:nvPr>
        </p:nvSpPr>
        <p:spPr>
          <a:xfrm>
            <a:off x="457200" y="1124744"/>
            <a:ext cx="8229600" cy="648072"/>
          </a:xfrm>
        </p:spPr>
        <p:txBody>
          <a:bodyPr/>
          <a:lstStyle/>
          <a:p>
            <a:r>
              <a:rPr lang="pt-BR" dirty="0" smtClean="0"/>
              <a:t>Photos</a:t>
            </a:r>
            <a:endParaRPr lang="pt-BR" dirty="0"/>
          </a:p>
        </p:txBody>
      </p:sp>
      <p:pic>
        <p:nvPicPr>
          <p:cNvPr id="6" name="Picture 5" descr="IMG_4126.jpg"/>
          <p:cNvPicPr>
            <a:picLocks noChangeAspect="1"/>
          </p:cNvPicPr>
          <p:nvPr/>
        </p:nvPicPr>
        <p:blipFill rotWithShape="1">
          <a:blip r:embed="rId2" cstate="print">
            <a:extLst>
              <a:ext uri="{28A0092B-C50C-407E-A947-70E740481C1C}">
                <a14:useLocalDpi xmlns:a14="http://schemas.microsoft.com/office/drawing/2010/main" val="0"/>
              </a:ext>
            </a:extLst>
          </a:blip>
          <a:srcRect l="12839" t="30001" r="19260" b="19814"/>
          <a:stretch/>
        </p:blipFill>
        <p:spPr>
          <a:xfrm>
            <a:off x="4716016" y="1916832"/>
            <a:ext cx="4104456" cy="4044754"/>
          </a:xfrm>
          <a:prstGeom prst="rect">
            <a:avLst/>
          </a:prstGeom>
        </p:spPr>
      </p:pic>
      <p:pic>
        <p:nvPicPr>
          <p:cNvPr id="7" name="Picture 6" descr="IMG_4122.jpg"/>
          <p:cNvPicPr>
            <a:picLocks noChangeAspect="1"/>
          </p:cNvPicPr>
          <p:nvPr/>
        </p:nvPicPr>
        <p:blipFill rotWithShape="1">
          <a:blip r:embed="rId3" cstate="print">
            <a:extLst>
              <a:ext uri="{28A0092B-C50C-407E-A947-70E740481C1C}">
                <a14:useLocalDpi xmlns:a14="http://schemas.microsoft.com/office/drawing/2010/main" val="0"/>
              </a:ext>
            </a:extLst>
          </a:blip>
          <a:srcRect t="35370" r="25679" b="11482"/>
          <a:stretch/>
        </p:blipFill>
        <p:spPr>
          <a:xfrm>
            <a:off x="342848" y="1916832"/>
            <a:ext cx="4229152" cy="4032448"/>
          </a:xfrm>
          <a:prstGeom prst="rect">
            <a:avLst/>
          </a:prstGeom>
        </p:spPr>
      </p:pic>
    </p:spTree>
    <p:extLst>
      <p:ext uri="{BB962C8B-B14F-4D97-AF65-F5344CB8AC3E}">
        <p14:creationId xmlns:p14="http://schemas.microsoft.com/office/powerpoint/2010/main" val="245672776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mc:AlternateContent xmlns:mc="http://schemas.openxmlformats.org/markup-compatibility/2006" xmlns:a14="http://schemas.microsoft.com/office/drawing/2010/main">
        <mc:Choice Requires="a14">
          <p:sp>
            <p:nvSpPr>
              <p:cNvPr id="12" name="TextBox 11"/>
              <p:cNvSpPr txBox="1"/>
              <p:nvPr/>
            </p:nvSpPr>
            <p:spPr>
              <a:xfrm rot="16200000">
                <a:off x="-100713" y="3493202"/>
                <a:ext cx="785768" cy="369332"/>
              </a:xfrm>
              <a:prstGeom prst="rect">
                <a:avLst/>
              </a:prstGeom>
              <a:noFill/>
            </p:spPr>
            <p:txBody>
              <a:bodyPr wrap="square" rtlCol="0">
                <a:spAutoFit/>
              </a:bodyPr>
              <a:lstStyle/>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rot="16200000">
                <a:off x="-100713" y="3493202"/>
                <a:ext cx="785768" cy="369332"/>
              </a:xfrm>
              <a:prstGeom prst="rect">
                <a:avLst/>
              </a:prstGeom>
              <a:blipFill rotWithShape="1">
                <a:blip r:embed="rId2"/>
                <a:stretch>
                  <a:fillRect/>
                </a:stretch>
              </a:blipFill>
            </p:spPr>
            <p:txBody>
              <a:bodyPr/>
              <a:lstStyle/>
              <a:p>
                <a:r>
                  <a:rPr lang="en-US">
                    <a:noFill/>
                  </a:rPr>
                  <a:t> </a:t>
                </a:r>
              </a:p>
            </p:txBody>
          </p:sp>
        </mc:Fallback>
      </mc:AlternateContent>
      <p:sp>
        <p:nvSpPr>
          <p:cNvPr id="13" name="TextBox 12"/>
          <p:cNvSpPr txBox="1"/>
          <p:nvPr/>
        </p:nvSpPr>
        <p:spPr>
          <a:xfrm>
            <a:off x="2267744" y="5691411"/>
            <a:ext cx="1905000" cy="369332"/>
          </a:xfrm>
          <a:prstGeom prst="rect">
            <a:avLst/>
          </a:prstGeom>
          <a:noFill/>
        </p:spPr>
        <p:txBody>
          <a:bodyPr wrap="square" rtlCol="0">
            <a:spAutoFit/>
          </a:bodyPr>
          <a:lstStyle/>
          <a:p>
            <a:r>
              <a:rPr lang="pt-BR" dirty="0" smtClean="0"/>
              <a:t>Original Color</a:t>
            </a:r>
            <a:endParaRPr lang="en-US" dirty="0"/>
          </a:p>
        </p:txBody>
      </p:sp>
      <p:graphicFrame>
        <p:nvGraphicFramePr>
          <p:cNvPr id="14" name="Chart 13"/>
          <p:cNvGraphicFramePr>
            <a:graphicFrameLocks/>
          </p:cNvGraphicFramePr>
          <p:nvPr>
            <p:extLst>
              <p:ext uri="{D42A27DB-BD31-4B8C-83A1-F6EECF244321}">
                <p14:modId xmlns:p14="http://schemas.microsoft.com/office/powerpoint/2010/main" val="395209900"/>
              </p:ext>
            </p:extLst>
          </p:nvPr>
        </p:nvGraphicFramePr>
        <p:xfrm>
          <a:off x="476837" y="2031400"/>
          <a:ext cx="5391307" cy="3660011"/>
        </p:xfrm>
        <a:graphic>
          <a:graphicData uri="http://schemas.openxmlformats.org/drawingml/2006/chart">
            <c:chart xmlns:c="http://schemas.openxmlformats.org/drawingml/2006/chart" xmlns:r="http://schemas.openxmlformats.org/officeDocument/2006/relationships" r:id="rId3"/>
          </a:graphicData>
        </a:graphic>
      </p:graphicFrame>
      <p:sp>
        <p:nvSpPr>
          <p:cNvPr id="15" name="Elipse 6"/>
          <p:cNvSpPr/>
          <p:nvPr/>
        </p:nvSpPr>
        <p:spPr>
          <a:xfrm>
            <a:off x="4330824" y="2343288"/>
            <a:ext cx="914400" cy="91440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de seta reta 8"/>
          <p:cNvCxnSpPr>
            <a:stCxn id="15" idx="7"/>
            <a:endCxn id="17" idx="1"/>
          </p:cNvCxnSpPr>
          <p:nvPr/>
        </p:nvCxnSpPr>
        <p:spPr>
          <a:xfrm flipV="1">
            <a:off x="5111313" y="2048360"/>
            <a:ext cx="384976" cy="428839"/>
          </a:xfrm>
          <a:prstGeom prst="straightConnector1">
            <a:avLst/>
          </a:prstGeom>
          <a:ln w="28575">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tângulo 9"/>
          <p:cNvSpPr/>
          <p:nvPr/>
        </p:nvSpPr>
        <p:spPr>
          <a:xfrm>
            <a:off x="5496289" y="1753431"/>
            <a:ext cx="1481418" cy="589857"/>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High </a:t>
            </a:r>
            <a:r>
              <a:rPr lang="pt-BR" dirty="0" err="1" smtClean="0">
                <a:solidFill>
                  <a:schemeClr val="tx1"/>
                </a:solidFill>
              </a:rPr>
              <a:t>Dry</a:t>
            </a:r>
            <a:r>
              <a:rPr lang="pt-BR" dirty="0" smtClean="0">
                <a:solidFill>
                  <a:schemeClr val="tx1"/>
                </a:solidFill>
              </a:rPr>
              <a:t> </a:t>
            </a:r>
            <a:r>
              <a:rPr lang="pt-BR" dirty="0" err="1" smtClean="0">
                <a:solidFill>
                  <a:schemeClr val="tx1"/>
                </a:solidFill>
              </a:rPr>
              <a:t>Absortion</a:t>
            </a:r>
            <a:endParaRPr lang="pt-BR" dirty="0">
              <a:solidFill>
                <a:schemeClr val="tx1"/>
              </a:solidFill>
            </a:endParaRPr>
          </a:p>
        </p:txBody>
      </p:sp>
      <p:sp>
        <p:nvSpPr>
          <p:cNvPr id="18" name="Seta para baixo 21"/>
          <p:cNvSpPr/>
          <p:nvPr/>
        </p:nvSpPr>
        <p:spPr>
          <a:xfrm>
            <a:off x="5994682" y="2453025"/>
            <a:ext cx="484632" cy="53075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22"/>
          <p:cNvSpPr/>
          <p:nvPr/>
        </p:nvSpPr>
        <p:spPr>
          <a:xfrm>
            <a:off x="5381716" y="3050407"/>
            <a:ext cx="1710564" cy="797094"/>
          </a:xfrm>
          <a:prstGeom prst="rect">
            <a:avLst/>
          </a:prstGeom>
          <a:solidFill>
            <a:schemeClr val="accent2">
              <a:lumMod val="75000"/>
            </a:schemeClr>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bg1"/>
                </a:solidFill>
              </a:rPr>
              <a:t>Minimizing</a:t>
            </a:r>
            <a:r>
              <a:rPr lang="pt-BR" dirty="0" smtClean="0">
                <a:solidFill>
                  <a:schemeClr val="bg1"/>
                </a:solidFill>
              </a:rPr>
              <a:t> </a:t>
            </a:r>
            <a:r>
              <a:rPr lang="pt-BR" dirty="0" err="1" smtClean="0">
                <a:solidFill>
                  <a:schemeClr val="bg1"/>
                </a:solidFill>
              </a:rPr>
              <a:t>the</a:t>
            </a:r>
            <a:r>
              <a:rPr lang="pt-BR" dirty="0" smtClean="0">
                <a:solidFill>
                  <a:schemeClr val="bg1"/>
                </a:solidFill>
              </a:rPr>
              <a:t> </a:t>
            </a:r>
            <a:r>
              <a:rPr lang="pt-BR" dirty="0" err="1" smtClean="0">
                <a:solidFill>
                  <a:schemeClr val="bg1"/>
                </a:solidFill>
              </a:rPr>
              <a:t>Phenomenon</a:t>
            </a:r>
            <a:endParaRPr lang="pt-BR" dirty="0">
              <a:solidFill>
                <a:schemeClr val="bg1"/>
              </a:solidFill>
            </a:endParaRPr>
          </a:p>
        </p:txBody>
      </p:sp>
      <p:sp>
        <p:nvSpPr>
          <p:cNvPr id="20"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21"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22" name="Rounded Rectangle 11"/>
          <p:cNvSpPr/>
          <p:nvPr/>
        </p:nvSpPr>
        <p:spPr>
          <a:xfrm>
            <a:off x="7590444" y="1459632"/>
            <a:ext cx="1446052" cy="45720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23"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24"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25"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26"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
        <p:nvSpPr>
          <p:cNvPr id="27" name="TextBox 26"/>
          <p:cNvSpPr txBox="1"/>
          <p:nvPr/>
        </p:nvSpPr>
        <p:spPr>
          <a:xfrm>
            <a:off x="1115616" y="5445224"/>
            <a:ext cx="4392488" cy="216024"/>
          </a:xfrm>
          <a:prstGeom prst="rect">
            <a:avLst/>
          </a:prstGeom>
          <a:solidFill>
            <a:srgbClr val="FFFFFF"/>
          </a:solid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000" b="0" i="0" u="none" strike="noStrike" kern="1200" cap="none" spc="0" normalizeH="0" baseline="0" noProof="0" dirty="0" smtClean="0">
                <a:ln>
                  <a:noFill/>
                </a:ln>
                <a:effectLst/>
                <a:uLnTx/>
                <a:uFillTx/>
                <a:latin typeface="+mn-lt"/>
                <a:ea typeface="+mn-ea"/>
                <a:cs typeface="+mn-cs"/>
              </a:rPr>
              <a:t> White         Yellow         Green         Red            Blue</a:t>
            </a:r>
            <a:r>
              <a:rPr kumimoji="0" lang="en-US" sz="1000" b="0" i="0" u="none" strike="noStrike" kern="1200" cap="none" spc="0" normalizeH="0" noProof="0" dirty="0" smtClean="0">
                <a:ln>
                  <a:noFill/>
                </a:ln>
                <a:effectLst/>
                <a:uLnTx/>
                <a:uFillTx/>
                <a:latin typeface="+mn-lt"/>
                <a:ea typeface="+mn-ea"/>
                <a:cs typeface="+mn-cs"/>
              </a:rPr>
              <a:t>          Purple</a:t>
            </a:r>
            <a:endParaRPr kumimoji="0" lang="en-US" sz="1000" b="0" i="0" u="none" strike="noStrike" kern="1200" cap="none" spc="0" normalizeH="0" baseline="0" noProof="0" dirty="0" smtClean="0">
              <a:ln>
                <a:noFill/>
              </a:ln>
              <a:effectLst/>
              <a:uLnTx/>
              <a:uFillTx/>
              <a:latin typeface="+mn-lt"/>
              <a:ea typeface="+mn-ea"/>
              <a:cs typeface="+mn-cs"/>
            </a:endParaRPr>
          </a:p>
        </p:txBody>
      </p:sp>
    </p:spTree>
    <p:extLst>
      <p:ext uri="{BB962C8B-B14F-4D97-AF65-F5344CB8AC3E}">
        <p14:creationId xmlns:p14="http://schemas.microsoft.com/office/powerpoint/2010/main" val="326550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500"/>
                                        <p:tgtEl>
                                          <p:spTgt spid="15"/>
                                        </p:tgtEl>
                                      </p:cBhvr>
                                    </p:animEffect>
                                  </p:childTnLst>
                                </p:cTn>
                              </p:par>
                              <p:par>
                                <p:cTn id="8" presetID="22" presetClass="entr" presetSubtype="4"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24"/>
          <p:cNvSpPr/>
          <p:nvPr/>
        </p:nvSpPr>
        <p:spPr>
          <a:xfrm>
            <a:off x="5712313" y="2132856"/>
            <a:ext cx="1481418" cy="818533"/>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Water</a:t>
            </a:r>
            <a:r>
              <a:rPr lang="pt-BR" dirty="0" smtClean="0">
                <a:solidFill>
                  <a:schemeClr val="tx1"/>
                </a:solidFill>
              </a:rPr>
              <a:t> Volume</a:t>
            </a:r>
            <a:endParaRPr lang="pt-BR" dirty="0">
              <a:solidFill>
                <a:schemeClr val="tx1"/>
              </a:solidFill>
            </a:endParaRPr>
          </a:p>
        </p:txBody>
      </p:sp>
      <p:sp>
        <p:nvSpPr>
          <p:cNvPr id="14" name="Seta para baixo 25"/>
          <p:cNvSpPr/>
          <p:nvPr/>
        </p:nvSpPr>
        <p:spPr>
          <a:xfrm>
            <a:off x="6210706" y="3042676"/>
            <a:ext cx="484632" cy="53075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26"/>
          <p:cNvSpPr/>
          <p:nvPr/>
        </p:nvSpPr>
        <p:spPr>
          <a:xfrm>
            <a:off x="5597740" y="3664721"/>
            <a:ext cx="1710564" cy="797094"/>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Transmitance</a:t>
            </a:r>
            <a:endParaRPr lang="pt-BR" dirty="0">
              <a:solidFill>
                <a:schemeClr val="tx1"/>
              </a:solidFill>
            </a:endParaRPr>
          </a:p>
        </p:txBody>
      </p:sp>
      <p:sp>
        <p:nvSpPr>
          <p:cNvPr id="19" name="Seta para baixo 27"/>
          <p:cNvSpPr/>
          <p:nvPr/>
        </p:nvSpPr>
        <p:spPr>
          <a:xfrm>
            <a:off x="6210706" y="4553102"/>
            <a:ext cx="484632" cy="53075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28"/>
          <p:cNvSpPr/>
          <p:nvPr/>
        </p:nvSpPr>
        <p:spPr>
          <a:xfrm>
            <a:off x="5597740" y="5175146"/>
            <a:ext cx="1710564" cy="797094"/>
          </a:xfrm>
          <a:prstGeom prst="rect">
            <a:avLst/>
          </a:prstGeom>
          <a:solidFill>
            <a:srgbClr val="CBB64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Maximizing</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Phenomenon</a:t>
            </a:r>
            <a:endParaRPr lang="pt-BR" dirty="0">
              <a:solidFill>
                <a:schemeClr val="tx1"/>
              </a:solidFill>
            </a:endParaRPr>
          </a:p>
        </p:txBody>
      </p:sp>
      <p:sp>
        <p:nvSpPr>
          <p:cNvPr id="21" name="Título 1"/>
          <p:cNvSpPr txBox="1">
            <a:spLocks/>
          </p:cNvSpPr>
          <p:nvPr/>
        </p:nvSpPr>
        <p:spPr>
          <a:xfrm>
            <a:off x="457200" y="1124744"/>
            <a:ext cx="6851104" cy="648072"/>
          </a:xfrm>
          <a:prstGeom prst="rect">
            <a:avLst/>
          </a:prstGeom>
          <a:solidFill>
            <a:schemeClr val="bg2"/>
          </a:solidFill>
        </p:spPr>
        <p:txBody>
          <a:bodyPr vert="horz" lIns="91440" tIns="45720" rIns="91440" bIns="45720" rtlCol="0" anchor="ctr">
            <a:noAutofit/>
          </a:bodyPr>
          <a:lstStyle>
            <a:lvl1pPr algn="l" defTabSz="914400" rtl="0" eaLnBrk="1" latinLnBrk="0" hangingPunct="1">
              <a:spcBef>
                <a:spcPct val="0"/>
              </a:spcBef>
              <a:buNone/>
              <a:defRPr sz="2800" b="1" kern="1200">
                <a:solidFill>
                  <a:schemeClr val="accent3">
                    <a:lumMod val="75000"/>
                  </a:schemeClr>
                </a:solidFill>
                <a:latin typeface="+mj-lt"/>
                <a:ea typeface="+mj-ea"/>
                <a:cs typeface="+mj-cs"/>
              </a:defRPr>
            </a:lvl1pPr>
          </a:lstStyle>
          <a:p>
            <a:r>
              <a:rPr lang="pt-BR" smtClean="0"/>
              <a:t>Data Analysis</a:t>
            </a:r>
            <a:endParaRPr lang="pt-BR" dirty="0"/>
          </a:p>
        </p:txBody>
      </p:sp>
      <p:sp>
        <p:nvSpPr>
          <p:cNvPr id="22"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23"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24" name="Rounded Rectangle 11"/>
          <p:cNvSpPr/>
          <p:nvPr/>
        </p:nvSpPr>
        <p:spPr>
          <a:xfrm>
            <a:off x="7590444" y="1459632"/>
            <a:ext cx="1446052" cy="45720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25"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26"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27"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28"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grpSp>
        <p:nvGrpSpPr>
          <p:cNvPr id="2" name="Group 1"/>
          <p:cNvGrpSpPr/>
          <p:nvPr/>
        </p:nvGrpSpPr>
        <p:grpSpPr>
          <a:xfrm>
            <a:off x="94828" y="1835759"/>
            <a:ext cx="4953000" cy="4329545"/>
            <a:chOff x="94828" y="1835759"/>
            <a:chExt cx="4953000" cy="4329545"/>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28" y="1835759"/>
              <a:ext cx="4953000" cy="432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1043608" y="1916832"/>
              <a:ext cx="3744416" cy="360040"/>
            </a:xfrm>
            <a:prstGeom prst="rect">
              <a:avLst/>
            </a:prstGeom>
            <a:solidFill>
              <a:srgbClr val="FFFFFF"/>
            </a:solidFill>
          </p:spPr>
          <p:txBody>
            <a:bodyPr vert="horz" wrap="square" lIns="91440" tIns="45720" rIns="91440" bIns="45720" rtlCol="0">
              <a:noAutofit/>
            </a:bodyPr>
            <a:lstStyle/>
            <a:p>
              <a:pPr algn="ctr">
                <a:spcBef>
                  <a:spcPct val="20000"/>
                </a:spcBef>
              </a:pPr>
              <a:r>
                <a:rPr lang="en-US" sz="1600" dirty="0">
                  <a:solidFill>
                    <a:srgbClr val="000000"/>
                  </a:solidFill>
                </a:rPr>
                <a:t>Applied Water Volume Variation</a:t>
              </a:r>
            </a:p>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endParaRPr kumimoji="0" lang="en-US" sz="20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sp>
          <p:nvSpPr>
            <p:cNvPr id="32" name="Rectangle 31"/>
            <p:cNvSpPr/>
            <p:nvPr/>
          </p:nvSpPr>
          <p:spPr>
            <a:xfrm>
              <a:off x="2044715" y="5826750"/>
              <a:ext cx="1929735" cy="338554"/>
            </a:xfrm>
            <a:prstGeom prst="rect">
              <a:avLst/>
            </a:prstGeom>
            <a:solidFill>
              <a:srgbClr val="FFFFFF"/>
            </a:solidFill>
          </p:spPr>
          <p:txBody>
            <a:bodyPr wrap="none">
              <a:spAutoFit/>
            </a:bodyPr>
            <a:lstStyle/>
            <a:p>
              <a:pPr algn="ctr"/>
              <a:r>
                <a:rPr lang="en-US" sz="1600" dirty="0">
                  <a:solidFill>
                    <a:srgbClr val="000000"/>
                  </a:solidFill>
                </a:rPr>
                <a:t>Liquid Volume [mL]</a:t>
              </a:r>
            </a:p>
          </p:txBody>
        </p:sp>
        <p:sp>
          <p:nvSpPr>
            <p:cNvPr id="33" name="Rectangle 32"/>
            <p:cNvSpPr/>
            <p:nvPr/>
          </p:nvSpPr>
          <p:spPr>
            <a:xfrm rot="16200000">
              <a:off x="-610834" y="3731224"/>
              <a:ext cx="1775231" cy="338554"/>
            </a:xfrm>
            <a:prstGeom prst="rect">
              <a:avLst/>
            </a:prstGeom>
            <a:solidFill>
              <a:srgbClr val="FFFFFF"/>
            </a:solidFill>
          </p:spPr>
          <p:txBody>
            <a:bodyPr wrap="none">
              <a:spAutoFit/>
            </a:bodyPr>
            <a:lstStyle/>
            <a:p>
              <a:pPr algn="ctr"/>
              <a:r>
                <a:rPr lang="en-US" sz="1600" dirty="0" err="1" smtClean="0">
                  <a:solidFill>
                    <a:srgbClr val="000000"/>
                  </a:solidFill>
                </a:rPr>
                <a:t>Transmitance</a:t>
              </a:r>
              <a:r>
                <a:rPr lang="en-US" sz="1600" dirty="0" smtClean="0">
                  <a:solidFill>
                    <a:srgbClr val="000000"/>
                  </a:solidFill>
                </a:rPr>
                <a:t> </a:t>
              </a:r>
              <a:r>
                <a:rPr lang="en-US" sz="1600" dirty="0">
                  <a:solidFill>
                    <a:srgbClr val="000000"/>
                  </a:solidFill>
                </a:rPr>
                <a:t>[%]</a:t>
              </a:r>
            </a:p>
          </p:txBody>
        </p:sp>
        <p:sp>
          <p:nvSpPr>
            <p:cNvPr id="35" name="TextBox 34"/>
            <p:cNvSpPr txBox="1"/>
            <p:nvPr/>
          </p:nvSpPr>
          <p:spPr>
            <a:xfrm>
              <a:off x="3882752" y="4188595"/>
              <a:ext cx="1152128" cy="1368152"/>
            </a:xfrm>
            <a:prstGeom prst="rect">
              <a:avLst/>
            </a:prstGeom>
            <a:solidFill>
              <a:schemeClr val="bg1"/>
            </a:solidFill>
          </p:spPr>
          <p:txBody>
            <a:bodyPr vert="horz" wrap="square" lIns="91440" tIns="45720" rIns="91440" bIns="45720" rtlCol="0">
              <a:normAutofit lnSpcReduction="10000"/>
            </a:bodyPr>
            <a:lstStyle/>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endParaRPr kumimoji="0" lang="en-US" sz="700" b="0" i="0" u="none" strike="noStrike" kern="1200" cap="none" spc="0" normalizeH="0" baseline="0" noProof="0" dirty="0" smtClean="0">
                <a:ln>
                  <a:noFill/>
                </a:ln>
                <a:solidFill>
                  <a:srgbClr val="000000"/>
                </a:solidFill>
                <a:effectLst/>
                <a:uLnTx/>
                <a:uFillTx/>
              </a:endParaRP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endParaRPr lang="en-US" sz="700" dirty="0">
                <a:solidFill>
                  <a:srgbClr val="000000"/>
                </a:solidFill>
              </a:endParaRP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endParaRPr kumimoji="0" lang="en-US" sz="700" b="0" i="0" u="none" strike="noStrike" kern="1200" cap="none" spc="0" normalizeH="0" baseline="0" noProof="0" dirty="0" smtClean="0">
                <a:ln>
                  <a:noFill/>
                </a:ln>
                <a:solidFill>
                  <a:srgbClr val="000000"/>
                </a:solidFill>
                <a:effectLst/>
                <a:uLnTx/>
                <a:uFillTx/>
              </a:endParaRP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endParaRPr lang="en-US" sz="700" dirty="0">
                <a:solidFill>
                  <a:srgbClr val="000000"/>
                </a:solidFill>
              </a:endParaRP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kumimoji="0" lang="en-US" sz="700" b="0" i="0" u="none" strike="noStrike" kern="1200" cap="none" spc="0" normalizeH="0" baseline="0" noProof="0" dirty="0" smtClean="0">
                  <a:ln>
                    <a:noFill/>
                  </a:ln>
                  <a:solidFill>
                    <a:srgbClr val="000000"/>
                  </a:solidFill>
                  <a:effectLst/>
                  <a:uLnTx/>
                  <a:uFillTx/>
                </a:rPr>
                <a:t>Blue</a:t>
              </a: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lang="en-US" sz="700" dirty="0" smtClean="0">
                  <a:solidFill>
                    <a:srgbClr val="000000"/>
                  </a:solidFill>
                </a:rPr>
                <a:t>White</a:t>
              </a: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kumimoji="0" lang="en-US" sz="700" b="0" i="0" u="none" strike="noStrike" kern="1200" cap="none" spc="0" normalizeH="0" baseline="0" noProof="0" dirty="0" smtClean="0">
                  <a:ln>
                    <a:noFill/>
                  </a:ln>
                  <a:solidFill>
                    <a:srgbClr val="000000"/>
                  </a:solidFill>
                  <a:effectLst/>
                  <a:uLnTx/>
                  <a:uFillTx/>
                </a:rPr>
                <a:t>Yellow </a:t>
              </a: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lang="en-US" sz="700" dirty="0" smtClean="0">
                  <a:solidFill>
                    <a:srgbClr val="000000"/>
                  </a:solidFill>
                </a:rPr>
                <a:t>Green</a:t>
              </a: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kumimoji="0" lang="en-US" sz="700" b="0" i="0" u="none" strike="noStrike" kern="1200" cap="none" spc="0" normalizeH="0" baseline="0" noProof="0" dirty="0" smtClean="0">
                  <a:ln>
                    <a:noFill/>
                  </a:ln>
                  <a:solidFill>
                    <a:srgbClr val="000000"/>
                  </a:solidFill>
                  <a:effectLst/>
                  <a:uLnTx/>
                  <a:uFillTx/>
                </a:rPr>
                <a:t>Red</a:t>
              </a:r>
            </a:p>
            <a:p>
              <a:pPr marL="0" marR="0" indent="0" algn="l" defTabSz="914400" rtl="0" eaLnBrk="1" fontAlgn="auto" latinLnBrk="0" hangingPunct="1">
                <a:lnSpc>
                  <a:spcPct val="110000"/>
                </a:lnSpc>
                <a:spcBef>
                  <a:spcPct val="20000"/>
                </a:spcBef>
                <a:spcAft>
                  <a:spcPts val="0"/>
                </a:spcAft>
                <a:buClrTx/>
                <a:buSzTx/>
                <a:buFont typeface="Arial" pitchFamily="34" charset="0"/>
                <a:buNone/>
                <a:tabLst/>
              </a:pPr>
              <a:r>
                <a:rPr lang="en-US" sz="700" dirty="0">
                  <a:solidFill>
                    <a:srgbClr val="000000"/>
                  </a:solidFill>
                </a:rPr>
                <a:t>P</a:t>
              </a:r>
              <a:r>
                <a:rPr lang="en-US" sz="700" dirty="0" smtClean="0">
                  <a:solidFill>
                    <a:srgbClr val="000000"/>
                  </a:solidFill>
                </a:rPr>
                <a:t>urple</a:t>
              </a:r>
              <a:endParaRPr kumimoji="0" lang="en-US" sz="700" b="0" i="0" u="none" strike="noStrike" kern="1200" cap="none" spc="0" normalizeH="0" baseline="0" noProof="0" dirty="0" smtClean="0">
                <a:ln>
                  <a:noFill/>
                </a:ln>
                <a:solidFill>
                  <a:srgbClr val="000000"/>
                </a:solidFill>
                <a:effectLst/>
                <a:uLnTx/>
                <a:uFillTx/>
              </a:endParaRPr>
            </a:p>
          </p:txBody>
        </p:sp>
        <p:grpSp>
          <p:nvGrpSpPr>
            <p:cNvPr id="36" name="Group 35"/>
            <p:cNvGrpSpPr/>
            <p:nvPr/>
          </p:nvGrpSpPr>
          <p:grpSpPr>
            <a:xfrm>
              <a:off x="3851920" y="4725144"/>
              <a:ext cx="54000" cy="719999"/>
              <a:chOff x="3152800" y="4221088"/>
              <a:chExt cx="72008" cy="834008"/>
            </a:xfrm>
            <a:solidFill>
              <a:schemeClr val="bg1"/>
            </a:solidFill>
          </p:grpSpPr>
          <p:sp>
            <p:nvSpPr>
              <p:cNvPr id="37" name="Isosceles Triangle 36"/>
              <p:cNvSpPr/>
              <p:nvPr/>
            </p:nvSpPr>
            <p:spPr>
              <a:xfrm>
                <a:off x="3152800" y="4221088"/>
                <a:ext cx="72008" cy="72008"/>
              </a:xfrm>
              <a:prstGeom prst="triangle">
                <a:avLst/>
              </a:prstGeom>
              <a:grp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Isosceles Triangle 37"/>
              <p:cNvSpPr/>
              <p:nvPr/>
            </p:nvSpPr>
            <p:spPr>
              <a:xfrm>
                <a:off x="3152800" y="4373488"/>
                <a:ext cx="72008" cy="72008"/>
              </a:xfrm>
              <a:prstGeom prst="triangle">
                <a:avLst/>
              </a:prstGeom>
              <a:gr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Isosceles Triangle 38"/>
              <p:cNvSpPr/>
              <p:nvPr/>
            </p:nvSpPr>
            <p:spPr>
              <a:xfrm>
                <a:off x="3152800" y="4525888"/>
                <a:ext cx="72008" cy="72008"/>
              </a:xfrm>
              <a:prstGeom prst="triangle">
                <a:avLst/>
              </a:prstGeom>
              <a:grpFill/>
              <a:ln>
                <a:solidFill>
                  <a:srgbClr val="CBB64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Isosceles Triangle 39"/>
              <p:cNvSpPr/>
              <p:nvPr/>
            </p:nvSpPr>
            <p:spPr>
              <a:xfrm>
                <a:off x="3152800" y="4678288"/>
                <a:ext cx="72008" cy="72008"/>
              </a:xfrm>
              <a:prstGeom prst="triangle">
                <a:avLst/>
              </a:prstGeom>
              <a:grp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Isosceles Triangle 40"/>
              <p:cNvSpPr/>
              <p:nvPr/>
            </p:nvSpPr>
            <p:spPr>
              <a:xfrm>
                <a:off x="3152800" y="4830688"/>
                <a:ext cx="72008" cy="72008"/>
              </a:xfrm>
              <a:prstGeom prst="triangle">
                <a:avLst/>
              </a:prstGeom>
              <a:grp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p:nvSpPr>
            <p:spPr>
              <a:xfrm>
                <a:off x="3152800" y="4983088"/>
                <a:ext cx="72008" cy="72008"/>
              </a:xfrm>
              <a:prstGeom prst="triangle">
                <a:avLst/>
              </a:prstGeom>
              <a:grp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26550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179512" y="1052736"/>
            <a:ext cx="3886200" cy="1872208"/>
          </a:xfrm>
          <a:prstGeom prst="rect">
            <a:avLst/>
          </a:prstGeom>
          <a:solidFill>
            <a:schemeClr val="bg2">
              <a:lumMod val="90000"/>
            </a:schemeClr>
          </a:solidFill>
        </p:spPr>
        <p:txBody>
          <a:bodyPr vert="horz" lIns="91440" tIns="45720" rIns="91440" bIns="45720" rtlCol="0" anchor="ctr">
            <a:noAutofit/>
          </a:bodyPr>
          <a:lstStyle/>
          <a:p>
            <a:pPr algn="ctr">
              <a:spcBef>
                <a:spcPct val="0"/>
              </a:spcBef>
              <a:defRPr/>
            </a:pPr>
            <a:r>
              <a:rPr lang="en-US" sz="4400" dirty="0">
                <a:solidFill>
                  <a:prstClr val="black"/>
                </a:solidFill>
              </a:rPr>
              <a:t>Problem </a:t>
            </a:r>
            <a:r>
              <a:rPr lang="en-US" sz="4400" dirty="0" smtClean="0">
                <a:solidFill>
                  <a:prstClr val="black"/>
                </a:solidFill>
              </a:rPr>
              <a:t>16 </a:t>
            </a:r>
            <a:r>
              <a:rPr lang="en-US" sz="4400" dirty="0">
                <a:solidFill>
                  <a:prstClr val="black"/>
                </a:solidFill>
              </a:rPr>
              <a:t>– </a:t>
            </a:r>
            <a:r>
              <a:rPr lang="en-US" sz="4400" dirty="0" smtClean="0">
                <a:solidFill>
                  <a:prstClr val="black"/>
                </a:solidFill>
              </a:rPr>
              <a:t>Wet and Dark</a:t>
            </a:r>
            <a:endParaRPr lang="en-US" sz="4400" dirty="0">
              <a:solidFill>
                <a:srgbClr val="9BBB59">
                  <a:lumMod val="75000"/>
                </a:srgbClr>
              </a:solidFill>
              <a:latin typeface="Book Antiqua"/>
            </a:endParaRPr>
          </a:p>
        </p:txBody>
      </p:sp>
      <p:sp>
        <p:nvSpPr>
          <p:cNvPr id="5" name="Subtítulo 2"/>
          <p:cNvSpPr txBox="1">
            <a:spLocks/>
          </p:cNvSpPr>
          <p:nvPr/>
        </p:nvSpPr>
        <p:spPr>
          <a:xfrm>
            <a:off x="4067944" y="1052736"/>
            <a:ext cx="4896544" cy="1872208"/>
          </a:xfrm>
          <a:prstGeom prst="rect">
            <a:avLst/>
          </a:prstGeom>
          <a:solidFill>
            <a:schemeClr val="bg2"/>
          </a:solidFill>
        </p:spPr>
        <p:txBody>
          <a:bodyPr vert="horz" lIns="91440" tIns="45720" rIns="91440" bIns="45720" rtlCol="0" anchor="ctr">
            <a:normAutofit/>
          </a:bodyPr>
          <a:lstStyle/>
          <a:p>
            <a:pPr algn="just"/>
            <a:r>
              <a:rPr lang="en-US" dirty="0"/>
              <a:t>Clothes can </a:t>
            </a:r>
            <a:r>
              <a:rPr lang="en-US" dirty="0">
                <a:solidFill>
                  <a:srgbClr val="FF0000"/>
                </a:solidFill>
              </a:rPr>
              <a:t>look darker </a:t>
            </a:r>
            <a:r>
              <a:rPr lang="en-US" dirty="0"/>
              <a:t>or </a:t>
            </a:r>
            <a:r>
              <a:rPr lang="en-US" dirty="0">
                <a:solidFill>
                  <a:srgbClr val="FF0000"/>
                </a:solidFill>
              </a:rPr>
              <a:t>change </a:t>
            </a:r>
            <a:r>
              <a:rPr lang="en-US" dirty="0" err="1">
                <a:solidFill>
                  <a:srgbClr val="FF0000"/>
                </a:solidFill>
              </a:rPr>
              <a:t>colour</a:t>
            </a:r>
            <a:r>
              <a:rPr lang="en-US" dirty="0">
                <a:solidFill>
                  <a:srgbClr val="FF0000"/>
                </a:solidFill>
              </a:rPr>
              <a:t> when</a:t>
            </a:r>
            <a:r>
              <a:rPr lang="en-US" dirty="0"/>
              <a:t> they get </a:t>
            </a:r>
            <a:r>
              <a:rPr lang="en-US" dirty="0">
                <a:solidFill>
                  <a:srgbClr val="FF0000"/>
                </a:solidFill>
              </a:rPr>
              <a:t>wet</a:t>
            </a:r>
            <a:r>
              <a:rPr lang="en-US" dirty="0"/>
              <a:t>. </a:t>
            </a:r>
          </a:p>
          <a:p>
            <a:pPr algn="just"/>
            <a:r>
              <a:rPr lang="en-US" dirty="0"/>
              <a:t>Investigate the phenomenon.</a:t>
            </a:r>
          </a:p>
          <a:p>
            <a:pPr algn="just"/>
            <a:r>
              <a:rPr lang="en-US" dirty="0">
                <a:solidFill>
                  <a:prstClr val="black"/>
                </a:solidFill>
              </a:rPr>
              <a:t/>
            </a:r>
            <a:br>
              <a:rPr lang="en-US" dirty="0">
                <a:solidFill>
                  <a:prstClr val="black"/>
                </a:solidFill>
              </a:rPr>
            </a:br>
            <a:endParaRPr lang="en-US" sz="2400" dirty="0">
              <a:solidFill>
                <a:prstClr val="black"/>
              </a:solidFill>
            </a:endParaRPr>
          </a:p>
        </p:txBody>
      </p:sp>
      <p:pic>
        <p:nvPicPr>
          <p:cNvPr id="6" name="IMG_4066.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20000" contrast="40000"/>
          </a:blip>
          <a:srcRect t="3082" r="18174" b="33702"/>
          <a:stretch/>
        </p:blipFill>
        <p:spPr>
          <a:xfrm rot="5400000">
            <a:off x="2749417" y="2310770"/>
            <a:ext cx="3308155" cy="4536504"/>
          </a:xfrm>
          <a:prstGeom prst="rect">
            <a:avLst/>
          </a:prstGeom>
        </p:spPr>
      </p:pic>
      <p:sp>
        <p:nvSpPr>
          <p:cNvPr id="2" name="TextBox 1"/>
          <p:cNvSpPr txBox="1"/>
          <p:nvPr/>
        </p:nvSpPr>
        <p:spPr>
          <a:xfrm>
            <a:off x="6732240" y="5517232"/>
            <a:ext cx="2160240" cy="648072"/>
          </a:xfrm>
          <a:prstGeom prst="rect">
            <a:avLst/>
          </a:prstGeom>
          <a:noFill/>
        </p:spPr>
        <p:txBody>
          <a:bodyPr vert="horz" wrap="square" lIns="91440" tIns="45720" rIns="91440" bIns="45720" rtlCol="0">
            <a:noAutofit/>
          </a:bodyPr>
          <a:lstStyle/>
          <a:p>
            <a:pPr marL="0" marR="0" indent="0" algn="ctr" defTabSz="914400" rtl="0" eaLnBrk="1" fontAlgn="auto" latinLnBrk="0" hangingPunct="1">
              <a:lnSpc>
                <a:spcPct val="100000"/>
              </a:lnSpc>
              <a:spcBef>
                <a:spcPct val="20000"/>
              </a:spcBef>
              <a:spcAft>
                <a:spcPts val="0"/>
              </a:spcAft>
              <a:buClrTx/>
              <a:buSzTx/>
              <a:buFont typeface="Arial" pitchFamily="34" charset="0"/>
              <a:buNone/>
              <a:tabLst/>
            </a:pPr>
            <a:r>
              <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rPr>
              <a:t>Optical</a:t>
            </a:r>
            <a:r>
              <a:rPr kumimoji="0" lang="en-US" sz="1400" b="0" i="0" u="none" strike="noStrike" kern="1200" cap="none" spc="0" normalizeH="0" noProof="0" dirty="0" smtClean="0">
                <a:ln>
                  <a:noFill/>
                </a:ln>
                <a:solidFill>
                  <a:schemeClr val="tx1">
                    <a:tint val="75000"/>
                  </a:schemeClr>
                </a:solidFill>
                <a:effectLst/>
                <a:uLnTx/>
                <a:uFillTx/>
                <a:latin typeface="+mn-lt"/>
                <a:ea typeface="+mn-ea"/>
                <a:cs typeface="+mn-cs"/>
              </a:rPr>
              <a:t> Microscope View 40X</a:t>
            </a:r>
            <a:endParaRPr kumimoji="0" lang="en-US" sz="14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99267844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áfico 12"/>
          <p:cNvGraphicFramePr>
            <a:graphicFrameLocks/>
          </p:cNvGraphicFramePr>
          <p:nvPr>
            <p:extLst>
              <p:ext uri="{D42A27DB-BD31-4B8C-83A1-F6EECF244321}">
                <p14:modId xmlns:p14="http://schemas.microsoft.com/office/powerpoint/2010/main" val="560438202"/>
              </p:ext>
            </p:extLst>
          </p:nvPr>
        </p:nvGraphicFramePr>
        <p:xfrm>
          <a:off x="0" y="2110582"/>
          <a:ext cx="6246440" cy="3963888"/>
        </p:xfrm>
        <a:graphic>
          <a:graphicData uri="http://schemas.openxmlformats.org/drawingml/2006/chart">
            <c:chart xmlns:c="http://schemas.openxmlformats.org/drawingml/2006/chart" xmlns:r="http://schemas.openxmlformats.org/officeDocument/2006/relationships" r:id="rId2"/>
          </a:graphicData>
        </a:graphic>
      </p:graphicFrame>
      <p:sp>
        <p:nvSpPr>
          <p:cNvPr id="14" name="Retângulo 21"/>
          <p:cNvSpPr/>
          <p:nvPr/>
        </p:nvSpPr>
        <p:spPr>
          <a:xfrm>
            <a:off x="5918916" y="1844825"/>
            <a:ext cx="1481418" cy="736614"/>
          </a:xfrm>
          <a:prstGeom prst="rect">
            <a:avLst/>
          </a:prstGeom>
          <a:solidFill>
            <a:schemeClr val="accent3">
              <a:lumMod val="60000"/>
              <a:lumOff val="40000"/>
            </a:schemeClr>
          </a:solidFill>
          <a:ln>
            <a:solidFill>
              <a:srgbClr val="4F6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Thicker</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Cloth</a:t>
            </a:r>
            <a:endParaRPr lang="pt-BR" dirty="0">
              <a:solidFill>
                <a:schemeClr val="tx1"/>
              </a:solidFill>
            </a:endParaRPr>
          </a:p>
        </p:txBody>
      </p:sp>
      <p:sp>
        <p:nvSpPr>
          <p:cNvPr id="15" name="Seta para baixo 22"/>
          <p:cNvSpPr/>
          <p:nvPr/>
        </p:nvSpPr>
        <p:spPr>
          <a:xfrm>
            <a:off x="6426730" y="2641322"/>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23"/>
          <p:cNvSpPr/>
          <p:nvPr/>
        </p:nvSpPr>
        <p:spPr>
          <a:xfrm>
            <a:off x="5813764" y="3062728"/>
            <a:ext cx="1710564" cy="797094"/>
          </a:xfrm>
          <a:prstGeom prst="rect">
            <a:avLst/>
          </a:prstGeom>
          <a:solidFill>
            <a:schemeClr val="accent3">
              <a:lumMod val="60000"/>
              <a:lumOff val="40000"/>
            </a:schemeClr>
          </a:solidFill>
          <a:ln>
            <a:solidFill>
              <a:srgbClr val="4F62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the</a:t>
            </a:r>
            <a:r>
              <a:rPr lang="pt-BR" dirty="0" smtClean="0">
                <a:solidFill>
                  <a:schemeClr val="tx1"/>
                </a:solidFill>
              </a:rPr>
              <a:t> Material </a:t>
            </a:r>
            <a:r>
              <a:rPr lang="pt-BR" dirty="0" err="1" smtClean="0">
                <a:solidFill>
                  <a:schemeClr val="tx1"/>
                </a:solidFill>
              </a:rPr>
              <a:t>Reflection</a:t>
            </a:r>
            <a:endParaRPr lang="pt-BR" dirty="0">
              <a:solidFill>
                <a:schemeClr val="tx1"/>
              </a:solidFill>
            </a:endParaRPr>
          </a:p>
        </p:txBody>
      </p:sp>
      <p:sp>
        <p:nvSpPr>
          <p:cNvPr id="17" name="Seta para baixo 24"/>
          <p:cNvSpPr/>
          <p:nvPr/>
        </p:nvSpPr>
        <p:spPr>
          <a:xfrm>
            <a:off x="6426730" y="3919705"/>
            <a:ext cx="484632" cy="38228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25"/>
          <p:cNvSpPr/>
          <p:nvPr/>
        </p:nvSpPr>
        <p:spPr>
          <a:xfrm>
            <a:off x="5796398" y="4361866"/>
            <a:ext cx="1710564" cy="797094"/>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bg1"/>
                </a:solidFill>
              </a:rPr>
              <a:t>Minimizing</a:t>
            </a:r>
            <a:r>
              <a:rPr lang="pt-BR" dirty="0" smtClean="0">
                <a:solidFill>
                  <a:schemeClr val="bg1"/>
                </a:solidFill>
              </a:rPr>
              <a:t> </a:t>
            </a:r>
            <a:r>
              <a:rPr lang="pt-BR" dirty="0" err="1" smtClean="0">
                <a:solidFill>
                  <a:schemeClr val="bg1"/>
                </a:solidFill>
              </a:rPr>
              <a:t>the</a:t>
            </a:r>
            <a:r>
              <a:rPr lang="pt-BR" dirty="0" smtClean="0">
                <a:solidFill>
                  <a:schemeClr val="bg1"/>
                </a:solidFill>
              </a:rPr>
              <a:t> </a:t>
            </a:r>
            <a:r>
              <a:rPr lang="pt-BR" dirty="0" err="1" smtClean="0">
                <a:solidFill>
                  <a:schemeClr val="bg1"/>
                </a:solidFill>
              </a:rPr>
              <a:t>Phenomenon</a:t>
            </a:r>
            <a:endParaRPr lang="pt-BR" dirty="0">
              <a:solidFill>
                <a:schemeClr val="bg1"/>
              </a:solidFill>
            </a:endParaRPr>
          </a:p>
        </p:txBody>
      </p:sp>
      <p:sp>
        <p:nvSpPr>
          <p:cNvPr id="19" name="Elipse 2"/>
          <p:cNvSpPr/>
          <p:nvPr/>
        </p:nvSpPr>
        <p:spPr>
          <a:xfrm>
            <a:off x="5345326" y="5101092"/>
            <a:ext cx="457200" cy="45720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sp>
        <p:nvSpPr>
          <p:cNvPr id="21" name="Elipse 18"/>
          <p:cNvSpPr/>
          <p:nvPr/>
        </p:nvSpPr>
        <p:spPr>
          <a:xfrm>
            <a:off x="1115616" y="2614467"/>
            <a:ext cx="457200" cy="55321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ounded Rectangle 11"/>
          <p:cNvSpPr/>
          <p:nvPr/>
        </p:nvSpPr>
        <p:spPr>
          <a:xfrm>
            <a:off x="7590444" y="2090367"/>
            <a:ext cx="1446052" cy="45720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23"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24"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25"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26"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27"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28"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326550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50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0990" y="1916832"/>
            <a:ext cx="4838074" cy="4248472"/>
            <a:chOff x="290990" y="1916832"/>
            <a:chExt cx="4838074" cy="4248472"/>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64" y="1981733"/>
              <a:ext cx="4724400" cy="411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rot="16200000">
              <a:off x="-427349" y="3699500"/>
              <a:ext cx="1775231" cy="338554"/>
            </a:xfrm>
            <a:prstGeom prst="rect">
              <a:avLst/>
            </a:prstGeom>
            <a:solidFill>
              <a:srgbClr val="FFFFFF"/>
            </a:solidFill>
          </p:spPr>
          <p:txBody>
            <a:bodyPr wrap="none">
              <a:spAutoFit/>
            </a:bodyPr>
            <a:lstStyle/>
            <a:p>
              <a:pPr algn="ctr"/>
              <a:r>
                <a:rPr lang="en-US" sz="1600" dirty="0" err="1" smtClean="0">
                  <a:solidFill>
                    <a:srgbClr val="000000"/>
                  </a:solidFill>
                </a:rPr>
                <a:t>Transmitance</a:t>
              </a:r>
              <a:r>
                <a:rPr lang="en-US" sz="1600" dirty="0" smtClean="0">
                  <a:solidFill>
                    <a:srgbClr val="000000"/>
                  </a:solidFill>
                </a:rPr>
                <a:t> </a:t>
              </a:r>
              <a:r>
                <a:rPr lang="en-US" sz="1600" dirty="0">
                  <a:solidFill>
                    <a:srgbClr val="000000"/>
                  </a:solidFill>
                </a:rPr>
                <a:t>[%]</a:t>
              </a:r>
            </a:p>
          </p:txBody>
        </p:sp>
        <p:sp>
          <p:nvSpPr>
            <p:cNvPr id="16" name="Rectangle 15"/>
            <p:cNvSpPr/>
            <p:nvPr/>
          </p:nvSpPr>
          <p:spPr>
            <a:xfrm>
              <a:off x="755575" y="5826750"/>
              <a:ext cx="4032448" cy="338554"/>
            </a:xfrm>
            <a:prstGeom prst="rect">
              <a:avLst/>
            </a:prstGeom>
            <a:solidFill>
              <a:srgbClr val="FFFFFF"/>
            </a:solidFill>
          </p:spPr>
          <p:txBody>
            <a:bodyPr wrap="square">
              <a:spAutoFit/>
            </a:bodyPr>
            <a:lstStyle/>
            <a:p>
              <a:pPr algn="ctr"/>
              <a:r>
                <a:rPr lang="en-US" sz="1600" dirty="0">
                  <a:solidFill>
                    <a:srgbClr val="000000"/>
                  </a:solidFill>
                </a:rPr>
                <a:t>Liquid Volume [mL]</a:t>
              </a:r>
            </a:p>
          </p:txBody>
        </p:sp>
        <p:sp>
          <p:nvSpPr>
            <p:cNvPr id="21" name="TextBox 20"/>
            <p:cNvSpPr txBox="1"/>
            <p:nvPr/>
          </p:nvSpPr>
          <p:spPr>
            <a:xfrm>
              <a:off x="899591" y="1916832"/>
              <a:ext cx="3744416" cy="576064"/>
            </a:xfrm>
            <a:prstGeom prst="rect">
              <a:avLst/>
            </a:prstGeom>
            <a:solidFill>
              <a:srgbClr val="FFFFFF"/>
            </a:solidFill>
          </p:spPr>
          <p:txBody>
            <a:bodyPr vert="horz" wrap="square" lIns="91440" tIns="45720" rIns="91440" bIns="45720" rtlCol="0">
              <a:noAutofit/>
            </a:bodyPr>
            <a:lstStyle/>
            <a:p>
              <a:pPr algn="ctr">
                <a:spcBef>
                  <a:spcPct val="20000"/>
                </a:spcBef>
              </a:pPr>
              <a:r>
                <a:rPr lang="en-US" sz="1600" dirty="0" smtClean="0">
                  <a:solidFill>
                    <a:srgbClr val="000000"/>
                  </a:solidFill>
                </a:rPr>
                <a:t>Refraction Index Comparison</a:t>
              </a:r>
              <a:endParaRPr kumimoji="0" lang="en-US" sz="20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grpSp>
      <p:sp>
        <p:nvSpPr>
          <p:cNvPr id="17" name="Rectangle 16"/>
          <p:cNvSpPr/>
          <p:nvPr/>
        </p:nvSpPr>
        <p:spPr>
          <a:xfrm rot="16200000">
            <a:off x="-266727" y="3731224"/>
            <a:ext cx="1519066" cy="338554"/>
          </a:xfrm>
          <a:prstGeom prst="rect">
            <a:avLst/>
          </a:prstGeom>
          <a:solidFill>
            <a:srgbClr val="FFFFFF"/>
          </a:solidFill>
        </p:spPr>
        <p:txBody>
          <a:bodyPr wrap="none">
            <a:spAutoFit/>
          </a:bodyPr>
          <a:lstStyle/>
          <a:p>
            <a:pPr algn="ctr"/>
            <a:r>
              <a:rPr lang="en-US" sz="1600" dirty="0" err="1">
                <a:solidFill>
                  <a:srgbClr val="000000"/>
                </a:solidFill>
              </a:rPr>
              <a:t>Absorbtion</a:t>
            </a:r>
            <a:r>
              <a:rPr lang="en-US" sz="1600" dirty="0">
                <a:solidFill>
                  <a:srgbClr val="000000"/>
                </a:solidFill>
              </a:rPr>
              <a:t> [%]</a:t>
            </a:r>
          </a:p>
        </p:txBody>
      </p:sp>
      <p:sp>
        <p:nvSpPr>
          <p:cNvPr id="18" name="Rectangle 17"/>
          <p:cNvSpPr/>
          <p:nvPr/>
        </p:nvSpPr>
        <p:spPr>
          <a:xfrm>
            <a:off x="1043608" y="5826750"/>
            <a:ext cx="4032448" cy="338554"/>
          </a:xfrm>
          <a:prstGeom prst="rect">
            <a:avLst/>
          </a:prstGeom>
          <a:solidFill>
            <a:srgbClr val="FFFFFF"/>
          </a:solidFill>
        </p:spPr>
        <p:txBody>
          <a:bodyPr wrap="square">
            <a:spAutoFit/>
          </a:bodyPr>
          <a:lstStyle/>
          <a:p>
            <a:pPr algn="ctr"/>
            <a:r>
              <a:rPr lang="en-US" sz="1600" dirty="0">
                <a:solidFill>
                  <a:srgbClr val="000000"/>
                </a:solidFill>
              </a:rPr>
              <a:t>Liquid Volume [mL]</a:t>
            </a:r>
          </a:p>
        </p:txBody>
      </p:sp>
      <p:sp>
        <p:nvSpPr>
          <p:cNvPr id="19" name="TextBox 18"/>
          <p:cNvSpPr txBox="1"/>
          <p:nvPr/>
        </p:nvSpPr>
        <p:spPr>
          <a:xfrm>
            <a:off x="1187624" y="1916832"/>
            <a:ext cx="3744416" cy="576064"/>
          </a:xfrm>
          <a:prstGeom prst="rect">
            <a:avLst/>
          </a:prstGeom>
          <a:solidFill>
            <a:srgbClr val="FFFFFF"/>
          </a:solidFill>
        </p:spPr>
        <p:txBody>
          <a:bodyPr vert="horz" wrap="square" lIns="91440" tIns="45720" rIns="91440" bIns="45720" rtlCol="0">
            <a:noAutofit/>
          </a:bodyPr>
          <a:lstStyle/>
          <a:p>
            <a:pPr algn="ctr">
              <a:spcBef>
                <a:spcPct val="20000"/>
              </a:spcBef>
            </a:pPr>
            <a:r>
              <a:rPr lang="en-US" sz="1600" dirty="0" smtClean="0">
                <a:solidFill>
                  <a:srgbClr val="000000"/>
                </a:solidFill>
              </a:rPr>
              <a:t>Refraction Index Comparison</a:t>
            </a:r>
            <a:endParaRPr kumimoji="0" lang="en-US" sz="2000" b="0" i="0" u="none" strike="noStrike" kern="1200" cap="none" spc="0" normalizeH="0" baseline="0" noProof="0" dirty="0" err="1" smtClean="0">
              <a:ln>
                <a:noFill/>
              </a:ln>
              <a:solidFill>
                <a:schemeClr val="tx1">
                  <a:tint val="75000"/>
                </a:schemeClr>
              </a:solidFill>
              <a:effectLst/>
              <a:uLnTx/>
              <a:uFillTx/>
              <a:latin typeface="+mn-lt"/>
              <a:ea typeface="+mn-ea"/>
              <a:cs typeface="+mn-cs"/>
            </a:endParaRPr>
          </a:p>
        </p:txBody>
      </p:sp>
      <p:sp>
        <p:nvSpPr>
          <p:cNvPr id="20" name="TextBox 19"/>
          <p:cNvSpPr txBox="1"/>
          <p:nvPr/>
        </p:nvSpPr>
        <p:spPr>
          <a:xfrm>
            <a:off x="2987824" y="3717032"/>
            <a:ext cx="2016224" cy="914400"/>
          </a:xfrm>
          <a:prstGeom prst="rect">
            <a:avLst/>
          </a:prstGeom>
          <a:solidFill>
            <a:srgbClr val="FFFFFF"/>
          </a:solidFill>
        </p:spPr>
        <p:txBody>
          <a:bodyPr vert="horz" wrap="none" lIns="91440" tIns="45720" rIns="91440" bIns="45720" rtlCol="0">
            <a:normAutofit fontScale="62500" lnSpcReduction="20000"/>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lang="en-US" sz="2800" dirty="0" smtClean="0">
                <a:solidFill>
                  <a:srgbClr val="000000"/>
                </a:solidFill>
              </a:rPr>
              <a:t>Refraction Index</a:t>
            </a:r>
          </a:p>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2800" b="0" i="0" u="none" strike="noStrike" kern="1200" cap="none" spc="0" normalizeH="0" baseline="0" noProof="0" dirty="0" smtClean="0">
                <a:ln>
                  <a:noFill/>
                </a:ln>
                <a:solidFill>
                  <a:srgbClr val="000000"/>
                </a:solidFill>
                <a:effectLst/>
                <a:uLnTx/>
                <a:uFillTx/>
                <a:latin typeface="+mn-lt"/>
                <a:ea typeface="+mn-ea"/>
                <a:cs typeface="+mn-cs"/>
              </a:rPr>
              <a:t>Water</a:t>
            </a:r>
            <a:r>
              <a:rPr lang="en-US" sz="2800" dirty="0" smtClean="0">
                <a:solidFill>
                  <a:srgbClr val="000000"/>
                </a:solidFill>
              </a:rPr>
              <a:t>: 1.332</a:t>
            </a:r>
          </a:p>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2800" b="0" i="0" u="none" strike="noStrike" kern="1200" cap="none" spc="0" normalizeH="0" baseline="0" noProof="0" dirty="0" err="1" smtClean="0">
                <a:ln>
                  <a:noFill/>
                </a:ln>
                <a:solidFill>
                  <a:srgbClr val="000000"/>
                </a:solidFill>
                <a:effectLst/>
                <a:uLnTx/>
                <a:uFillTx/>
                <a:latin typeface="+mn-lt"/>
                <a:ea typeface="+mn-ea"/>
                <a:cs typeface="+mn-cs"/>
              </a:rPr>
              <a:t>Glicerin</a:t>
            </a:r>
            <a:r>
              <a:rPr kumimoji="0" lang="en-US" sz="2800" b="0" i="0" u="none" strike="noStrike" kern="1200" cap="none" spc="0" normalizeH="0" baseline="0" noProof="0" dirty="0" smtClean="0">
                <a:ln>
                  <a:noFill/>
                </a:ln>
                <a:solidFill>
                  <a:srgbClr val="000000"/>
                </a:solidFill>
                <a:effectLst/>
                <a:uLnTx/>
                <a:uFillTx/>
                <a:latin typeface="+mn-lt"/>
                <a:ea typeface="+mn-ea"/>
                <a:cs typeface="+mn-cs"/>
              </a:rPr>
              <a:t>: 1.473</a:t>
            </a:r>
            <a:r>
              <a:rPr kumimoji="0" lang="en-US" sz="2800" b="0" i="0" u="none" strike="noStrike" kern="1200" cap="none" spc="0" normalizeH="0" noProof="0" dirty="0" smtClean="0">
                <a:ln>
                  <a:noFill/>
                </a:ln>
                <a:solidFill>
                  <a:srgbClr val="000000"/>
                </a:solidFill>
                <a:effectLst/>
                <a:uLnTx/>
                <a:uFillTx/>
                <a:latin typeface="+mn-lt"/>
                <a:ea typeface="+mn-ea"/>
                <a:cs typeface="+mn-cs"/>
              </a:rPr>
              <a:t> </a:t>
            </a:r>
            <a:endParaRPr kumimoji="0" lang="en-US" sz="2800" b="0" i="0" u="none" strike="noStrike" kern="1200" cap="none" spc="0" normalizeH="0" baseline="0" noProof="0" dirty="0" smtClean="0">
              <a:ln>
                <a:noFill/>
              </a:ln>
              <a:solidFill>
                <a:srgbClr val="000000"/>
              </a:solidFill>
              <a:effectLst/>
              <a:uLnTx/>
              <a:uFillTx/>
              <a:latin typeface="+mn-lt"/>
              <a:ea typeface="+mn-ea"/>
              <a:cs typeface="+mn-cs"/>
            </a:endParaRPr>
          </a:p>
        </p:txBody>
      </p:sp>
      <p:sp>
        <p:nvSpPr>
          <p:cNvPr id="23" name="Retângulo 26"/>
          <p:cNvSpPr/>
          <p:nvPr/>
        </p:nvSpPr>
        <p:spPr>
          <a:xfrm>
            <a:off x="5135330" y="1991842"/>
            <a:ext cx="2244982" cy="1066729"/>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Closer</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Liquid´s</a:t>
            </a:r>
            <a:r>
              <a:rPr lang="pt-BR" dirty="0" smtClean="0">
                <a:solidFill>
                  <a:schemeClr val="tx1"/>
                </a:solidFill>
              </a:rPr>
              <a:t> </a:t>
            </a:r>
            <a:r>
              <a:rPr lang="pt-BR" dirty="0" err="1" smtClean="0">
                <a:solidFill>
                  <a:schemeClr val="tx1"/>
                </a:solidFill>
              </a:rPr>
              <a:t>Refraction</a:t>
            </a:r>
            <a:r>
              <a:rPr lang="pt-BR" dirty="0" smtClean="0">
                <a:solidFill>
                  <a:schemeClr val="tx1"/>
                </a:solidFill>
              </a:rPr>
              <a:t> Index </a:t>
            </a:r>
            <a:r>
              <a:rPr lang="pt-BR" dirty="0" err="1" smtClean="0">
                <a:solidFill>
                  <a:schemeClr val="tx1"/>
                </a:solidFill>
              </a:rPr>
              <a:t>to</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cloth´s</a:t>
            </a:r>
            <a:endParaRPr lang="pt-BR" dirty="0">
              <a:solidFill>
                <a:schemeClr val="tx1"/>
              </a:solidFill>
            </a:endParaRPr>
          </a:p>
        </p:txBody>
      </p:sp>
      <p:sp>
        <p:nvSpPr>
          <p:cNvPr id="24" name="Retângulo 2"/>
          <p:cNvSpPr/>
          <p:nvPr/>
        </p:nvSpPr>
        <p:spPr>
          <a:xfrm>
            <a:off x="4230961" y="5140459"/>
            <a:ext cx="845095" cy="37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solidFill>
                  <a:schemeClr val="tx1"/>
                </a:solidFill>
              </a:rPr>
              <a:t>Water</a:t>
            </a:r>
            <a:endParaRPr lang="pt-BR" sz="1400" dirty="0" smtClean="0">
              <a:solidFill>
                <a:schemeClr val="tx1"/>
              </a:solidFill>
            </a:endParaRPr>
          </a:p>
          <a:p>
            <a:pPr algn="ctr"/>
            <a:r>
              <a:rPr lang="pt-BR" sz="1400" dirty="0" err="1" smtClean="0">
                <a:solidFill>
                  <a:schemeClr val="tx1"/>
                </a:solidFill>
              </a:rPr>
              <a:t>Glicerin</a:t>
            </a:r>
            <a:r>
              <a:rPr lang="pt-BR" sz="1400" dirty="0" smtClean="0">
                <a:solidFill>
                  <a:schemeClr val="tx1"/>
                </a:solidFill>
              </a:rPr>
              <a:t> </a:t>
            </a:r>
            <a:endParaRPr lang="pt-BR" sz="1400" dirty="0">
              <a:solidFill>
                <a:schemeClr val="tx1"/>
              </a:solidFill>
            </a:endParaRPr>
          </a:p>
        </p:txBody>
      </p:sp>
      <p:sp>
        <p:nvSpPr>
          <p:cNvPr id="25" name="Seta para baixo 27"/>
          <p:cNvSpPr/>
          <p:nvPr/>
        </p:nvSpPr>
        <p:spPr>
          <a:xfrm>
            <a:off x="6015505" y="3155137"/>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8"/>
          <p:cNvSpPr/>
          <p:nvPr/>
        </p:nvSpPr>
        <p:spPr>
          <a:xfrm>
            <a:off x="5402539" y="3613226"/>
            <a:ext cx="1710564" cy="797094"/>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Lower</a:t>
            </a:r>
            <a:r>
              <a:rPr lang="pt-BR" dirty="0" smtClean="0">
                <a:solidFill>
                  <a:schemeClr val="tx1"/>
                </a:solidFill>
              </a:rPr>
              <a:t> </a:t>
            </a:r>
            <a:r>
              <a:rPr lang="pt-BR" dirty="0" err="1" smtClean="0">
                <a:solidFill>
                  <a:schemeClr val="tx1"/>
                </a:solidFill>
              </a:rPr>
              <a:t>the</a:t>
            </a:r>
            <a:r>
              <a:rPr lang="pt-BR" dirty="0" smtClean="0">
                <a:solidFill>
                  <a:schemeClr val="tx1"/>
                </a:solidFill>
              </a:rPr>
              <a:t> Material </a:t>
            </a:r>
            <a:r>
              <a:rPr lang="pt-BR" dirty="0" err="1" smtClean="0">
                <a:solidFill>
                  <a:schemeClr val="tx1"/>
                </a:solidFill>
              </a:rPr>
              <a:t>Reflection</a:t>
            </a:r>
            <a:endParaRPr lang="pt-BR" dirty="0">
              <a:solidFill>
                <a:schemeClr val="tx1"/>
              </a:solidFill>
            </a:endParaRPr>
          </a:p>
        </p:txBody>
      </p:sp>
      <p:sp>
        <p:nvSpPr>
          <p:cNvPr id="27" name="Seta para baixo 29"/>
          <p:cNvSpPr/>
          <p:nvPr/>
        </p:nvSpPr>
        <p:spPr>
          <a:xfrm>
            <a:off x="6024417" y="4506886"/>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30"/>
          <p:cNvSpPr/>
          <p:nvPr/>
        </p:nvSpPr>
        <p:spPr>
          <a:xfrm>
            <a:off x="5411451" y="4964977"/>
            <a:ext cx="1710564" cy="797094"/>
          </a:xfrm>
          <a:prstGeom prst="rect">
            <a:avLst/>
          </a:prstGeom>
          <a:solidFill>
            <a:srgbClr val="CBB647"/>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Maximizing</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Phenomenon</a:t>
            </a:r>
            <a:endParaRPr lang="pt-BR" dirty="0">
              <a:solidFill>
                <a:schemeClr val="tx1"/>
              </a:solidFill>
            </a:endParaRPr>
          </a:p>
        </p:txBody>
      </p:sp>
      <p:sp>
        <p:nvSpPr>
          <p:cNvPr id="29"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sp>
        <p:nvSpPr>
          <p:cNvPr id="30"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31" name="Rounded Rectangle 12"/>
          <p:cNvSpPr/>
          <p:nvPr/>
        </p:nvSpPr>
        <p:spPr>
          <a:xfrm>
            <a:off x="7590444" y="2721102"/>
            <a:ext cx="1446052" cy="48707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32"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33"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34"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35"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36"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298051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graphicFrame>
        <p:nvGraphicFramePr>
          <p:cNvPr id="38" name="Gráfico 21"/>
          <p:cNvGraphicFramePr>
            <a:graphicFrameLocks/>
          </p:cNvGraphicFramePr>
          <p:nvPr>
            <p:extLst>
              <p:ext uri="{D42A27DB-BD31-4B8C-83A1-F6EECF244321}">
                <p14:modId xmlns:p14="http://schemas.microsoft.com/office/powerpoint/2010/main" val="1442881024"/>
              </p:ext>
            </p:extLst>
          </p:nvPr>
        </p:nvGraphicFramePr>
        <p:xfrm>
          <a:off x="-108520" y="1916832"/>
          <a:ext cx="6128387" cy="3928246"/>
        </p:xfrm>
        <a:graphic>
          <a:graphicData uri="http://schemas.openxmlformats.org/drawingml/2006/chart">
            <c:chart xmlns:c="http://schemas.openxmlformats.org/drawingml/2006/chart" xmlns:r="http://schemas.openxmlformats.org/officeDocument/2006/relationships" r:id="rId2"/>
          </a:graphicData>
        </a:graphic>
      </p:graphicFrame>
      <p:sp>
        <p:nvSpPr>
          <p:cNvPr id="39" name="Retângulo 22"/>
          <p:cNvSpPr/>
          <p:nvPr/>
        </p:nvSpPr>
        <p:spPr>
          <a:xfrm>
            <a:off x="5743457" y="2412016"/>
            <a:ext cx="1710564" cy="699150"/>
          </a:xfrm>
          <a:prstGeom prst="rect">
            <a:avLst/>
          </a:prstGeom>
          <a:solidFill>
            <a:schemeClr val="accent3">
              <a:lumMod val="60000"/>
              <a:lumOff val="40000"/>
            </a:schemeClr>
          </a:solidFill>
          <a:ln>
            <a:solidFill>
              <a:srgbClr val="779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Liquid</a:t>
            </a:r>
            <a:r>
              <a:rPr lang="pt-BR" dirty="0" smtClean="0">
                <a:solidFill>
                  <a:schemeClr val="tx1"/>
                </a:solidFill>
              </a:rPr>
              <a:t> </a:t>
            </a:r>
            <a:r>
              <a:rPr lang="pt-BR" dirty="0" err="1" smtClean="0">
                <a:solidFill>
                  <a:schemeClr val="tx1"/>
                </a:solidFill>
              </a:rPr>
              <a:t>Temperature</a:t>
            </a:r>
            <a:endParaRPr lang="pt-BR" dirty="0">
              <a:solidFill>
                <a:schemeClr val="tx1"/>
              </a:solidFill>
            </a:endParaRPr>
          </a:p>
        </p:txBody>
      </p:sp>
      <p:sp>
        <p:nvSpPr>
          <p:cNvPr id="40" name="Seta para baixo 23"/>
          <p:cNvSpPr/>
          <p:nvPr/>
        </p:nvSpPr>
        <p:spPr>
          <a:xfrm>
            <a:off x="6356423" y="3173342"/>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24"/>
          <p:cNvSpPr/>
          <p:nvPr/>
        </p:nvSpPr>
        <p:spPr>
          <a:xfrm>
            <a:off x="5743457" y="3597041"/>
            <a:ext cx="1710564" cy="870355"/>
          </a:xfrm>
          <a:prstGeom prst="rect">
            <a:avLst/>
          </a:prstGeom>
          <a:solidFill>
            <a:schemeClr val="accent3">
              <a:lumMod val="60000"/>
              <a:lumOff val="40000"/>
            </a:schemeClr>
          </a:solidFill>
          <a:ln>
            <a:solidFill>
              <a:srgbClr val="7793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Lower</a:t>
            </a:r>
            <a:r>
              <a:rPr lang="pt-BR" dirty="0" smtClean="0">
                <a:solidFill>
                  <a:schemeClr val="tx1"/>
                </a:solidFill>
              </a:rPr>
              <a:t> </a:t>
            </a:r>
            <a:r>
              <a:rPr lang="pt-BR" dirty="0" err="1" smtClean="0">
                <a:solidFill>
                  <a:schemeClr val="tx1"/>
                </a:solidFill>
              </a:rPr>
              <a:t>the</a:t>
            </a:r>
            <a:r>
              <a:rPr lang="pt-BR" dirty="0" smtClean="0">
                <a:solidFill>
                  <a:schemeClr val="tx1"/>
                </a:solidFill>
              </a:rPr>
              <a:t> </a:t>
            </a:r>
            <a:r>
              <a:rPr lang="pt-BR" dirty="0" err="1" smtClean="0">
                <a:solidFill>
                  <a:schemeClr val="tx1"/>
                </a:solidFill>
              </a:rPr>
              <a:t>Refraction</a:t>
            </a:r>
            <a:r>
              <a:rPr lang="pt-BR" dirty="0" smtClean="0">
                <a:solidFill>
                  <a:schemeClr val="tx1"/>
                </a:solidFill>
              </a:rPr>
              <a:t> Index</a:t>
            </a:r>
            <a:endParaRPr lang="pt-BR" dirty="0">
              <a:solidFill>
                <a:schemeClr val="tx1"/>
              </a:solidFill>
            </a:endParaRPr>
          </a:p>
        </p:txBody>
      </p:sp>
      <p:sp>
        <p:nvSpPr>
          <p:cNvPr id="42" name="Seta para baixo 25"/>
          <p:cNvSpPr/>
          <p:nvPr/>
        </p:nvSpPr>
        <p:spPr>
          <a:xfrm>
            <a:off x="6356423" y="4529572"/>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0"/>
          <p:cNvSpPr/>
          <p:nvPr/>
        </p:nvSpPr>
        <p:spPr>
          <a:xfrm>
            <a:off x="5743457" y="4953270"/>
            <a:ext cx="1710564" cy="779986"/>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rgbClr val="FFFFFF"/>
                </a:solidFill>
              </a:rPr>
              <a:t>Minimizing</a:t>
            </a:r>
            <a:r>
              <a:rPr lang="pt-BR" dirty="0" smtClean="0">
                <a:solidFill>
                  <a:srgbClr val="FFFFFF"/>
                </a:solidFill>
              </a:rPr>
              <a:t> </a:t>
            </a:r>
            <a:r>
              <a:rPr lang="pt-BR" dirty="0" err="1" smtClean="0">
                <a:solidFill>
                  <a:srgbClr val="FFFFFF"/>
                </a:solidFill>
              </a:rPr>
              <a:t>the</a:t>
            </a:r>
            <a:r>
              <a:rPr lang="pt-BR" dirty="0" smtClean="0">
                <a:solidFill>
                  <a:srgbClr val="FFFFFF"/>
                </a:solidFill>
              </a:rPr>
              <a:t> </a:t>
            </a:r>
            <a:r>
              <a:rPr lang="pt-BR" dirty="0" err="1" smtClean="0">
                <a:solidFill>
                  <a:srgbClr val="FFFFFF"/>
                </a:solidFill>
              </a:rPr>
              <a:t>Phenomenon</a:t>
            </a:r>
            <a:endParaRPr lang="pt-BR" dirty="0">
              <a:solidFill>
                <a:srgbClr val="FFFFFF"/>
              </a:solidFill>
            </a:endParaRPr>
          </a:p>
        </p:txBody>
      </p:sp>
      <p:sp>
        <p:nvSpPr>
          <p:cNvPr id="44"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45" name="Rounded Rectangle 12"/>
          <p:cNvSpPr/>
          <p:nvPr/>
        </p:nvSpPr>
        <p:spPr>
          <a:xfrm>
            <a:off x="7590444" y="2721102"/>
            <a:ext cx="1446052" cy="487070"/>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46"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47"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48"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49"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50"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3155561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up)">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Gráfico 16"/>
          <p:cNvGraphicFramePr>
            <a:graphicFrameLocks/>
          </p:cNvGraphicFramePr>
          <p:nvPr>
            <p:extLst>
              <p:ext uri="{D42A27DB-BD31-4B8C-83A1-F6EECF244321}">
                <p14:modId xmlns:p14="http://schemas.microsoft.com/office/powerpoint/2010/main" val="3298852548"/>
              </p:ext>
            </p:extLst>
          </p:nvPr>
        </p:nvGraphicFramePr>
        <p:xfrm>
          <a:off x="323528" y="1799494"/>
          <a:ext cx="6344741" cy="4337174"/>
        </p:xfrm>
        <a:graphic>
          <a:graphicData uri="http://schemas.openxmlformats.org/drawingml/2006/chart">
            <c:chart xmlns:c="http://schemas.openxmlformats.org/drawingml/2006/chart" xmlns:r="http://schemas.openxmlformats.org/officeDocument/2006/relationships" r:id="rId2"/>
          </a:graphicData>
        </a:graphic>
      </p:graphicFrame>
      <p:sp>
        <p:nvSpPr>
          <p:cNvPr id="18" name="Elipse 2"/>
          <p:cNvSpPr/>
          <p:nvPr/>
        </p:nvSpPr>
        <p:spPr>
          <a:xfrm>
            <a:off x="755911" y="4257049"/>
            <a:ext cx="576064" cy="61211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 name="Conector de seta reta 4"/>
          <p:cNvCxnSpPr/>
          <p:nvPr/>
        </p:nvCxnSpPr>
        <p:spPr>
          <a:xfrm flipV="1">
            <a:off x="1043943" y="3732931"/>
            <a:ext cx="144016" cy="524118"/>
          </a:xfrm>
          <a:prstGeom prst="straightConnector1">
            <a:avLst/>
          </a:prstGeom>
          <a:ln w="28575">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tângulo 6"/>
          <p:cNvSpPr/>
          <p:nvPr/>
        </p:nvSpPr>
        <p:spPr>
          <a:xfrm>
            <a:off x="874775" y="3149717"/>
            <a:ext cx="1249288" cy="635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Dry</a:t>
            </a:r>
            <a:r>
              <a:rPr lang="pt-BR" dirty="0" smtClean="0"/>
              <a:t> </a:t>
            </a:r>
            <a:r>
              <a:rPr lang="pt-BR" dirty="0" err="1" smtClean="0"/>
              <a:t>Absortion</a:t>
            </a:r>
            <a:endParaRPr lang="pt-BR" dirty="0"/>
          </a:p>
        </p:txBody>
      </p:sp>
      <p:sp>
        <p:nvSpPr>
          <p:cNvPr id="21"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sp>
        <p:nvSpPr>
          <p:cNvPr id="22" name="Elipse 14"/>
          <p:cNvSpPr/>
          <p:nvPr/>
        </p:nvSpPr>
        <p:spPr>
          <a:xfrm>
            <a:off x="3851920" y="2742788"/>
            <a:ext cx="576064" cy="626101"/>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3" name="Conector de seta reta 15"/>
          <p:cNvCxnSpPr>
            <a:stCxn id="22" idx="4"/>
          </p:cNvCxnSpPr>
          <p:nvPr/>
        </p:nvCxnSpPr>
        <p:spPr>
          <a:xfrm>
            <a:off x="4139952" y="3368889"/>
            <a:ext cx="720080" cy="244995"/>
          </a:xfrm>
          <a:prstGeom prst="straightConnector1">
            <a:avLst/>
          </a:prstGeom>
          <a:ln w="28575">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tângulo 17"/>
          <p:cNvSpPr/>
          <p:nvPr/>
        </p:nvSpPr>
        <p:spPr>
          <a:xfrm>
            <a:off x="4860032" y="3539501"/>
            <a:ext cx="1728192" cy="901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Refraction</a:t>
            </a:r>
            <a:r>
              <a:rPr lang="pt-BR" dirty="0" smtClean="0"/>
              <a:t> Index </a:t>
            </a:r>
            <a:r>
              <a:rPr lang="pt-BR" dirty="0" err="1" smtClean="0"/>
              <a:t>closer</a:t>
            </a:r>
            <a:r>
              <a:rPr lang="pt-BR" dirty="0" smtClean="0"/>
              <a:t> </a:t>
            </a:r>
            <a:r>
              <a:rPr lang="pt-BR" dirty="0" err="1" smtClean="0"/>
              <a:t>to</a:t>
            </a:r>
            <a:r>
              <a:rPr lang="pt-BR" dirty="0" smtClean="0"/>
              <a:t> </a:t>
            </a:r>
            <a:r>
              <a:rPr lang="pt-BR" dirty="0" err="1" smtClean="0"/>
              <a:t>water´s</a:t>
            </a:r>
            <a:endParaRPr lang="pt-BR" dirty="0"/>
          </a:p>
        </p:txBody>
      </p:sp>
      <p:sp>
        <p:nvSpPr>
          <p:cNvPr id="25"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26"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27"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28" name="Rounded Rectangle 12"/>
          <p:cNvSpPr/>
          <p:nvPr/>
        </p:nvSpPr>
        <p:spPr>
          <a:xfrm>
            <a:off x="7590444" y="3381707"/>
            <a:ext cx="1446052" cy="48707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29"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30"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31"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1561335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500"/>
                                        <p:tgtEl>
                                          <p:spTgt spid="1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heel(1)">
                                      <p:cBhvr>
                                        <p:cTn id="20" dur="500"/>
                                        <p:tgtEl>
                                          <p:spTgt spid="22"/>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áfico 13"/>
          <p:cNvGraphicFramePr>
            <a:graphicFrameLocks/>
          </p:cNvGraphicFramePr>
          <p:nvPr>
            <p:extLst>
              <p:ext uri="{D42A27DB-BD31-4B8C-83A1-F6EECF244321}">
                <p14:modId xmlns:p14="http://schemas.microsoft.com/office/powerpoint/2010/main" val="3677315273"/>
              </p:ext>
            </p:extLst>
          </p:nvPr>
        </p:nvGraphicFramePr>
        <p:xfrm>
          <a:off x="107504" y="1799494"/>
          <a:ext cx="6336704" cy="4578694"/>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Conector de seta reta 3"/>
          <p:cNvCxnSpPr/>
          <p:nvPr/>
        </p:nvCxnSpPr>
        <p:spPr>
          <a:xfrm flipV="1">
            <a:off x="5718448" y="2996952"/>
            <a:ext cx="0" cy="1902408"/>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tângulo 7"/>
          <p:cNvSpPr/>
          <p:nvPr/>
        </p:nvSpPr>
        <p:spPr>
          <a:xfrm>
            <a:off x="5930948" y="3490956"/>
            <a:ext cx="10801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Little </a:t>
            </a:r>
            <a:r>
              <a:rPr lang="pt-BR" dirty="0" err="1" smtClean="0"/>
              <a:t>Variation</a:t>
            </a:r>
            <a:endParaRPr lang="pt-BR" dirty="0"/>
          </a:p>
        </p:txBody>
      </p:sp>
      <p:sp>
        <p:nvSpPr>
          <p:cNvPr id="5"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sp>
        <p:nvSpPr>
          <p:cNvPr id="6"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7"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8"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9"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10" name="Rounded Rectangle 12"/>
          <p:cNvSpPr/>
          <p:nvPr/>
        </p:nvSpPr>
        <p:spPr>
          <a:xfrm>
            <a:off x="7590444" y="4042312"/>
            <a:ext cx="1446052" cy="48707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11"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12"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33390344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6923112" cy="648072"/>
          </a:xfrm>
        </p:spPr>
        <p:txBody>
          <a:bodyPr/>
          <a:lstStyle/>
          <a:p>
            <a:r>
              <a:rPr lang="pt-BR" dirty="0" smtClean="0"/>
              <a:t>Data Analysis</a:t>
            </a:r>
            <a:endParaRPr lang="pt-BR" dirty="0"/>
          </a:p>
        </p:txBody>
      </p:sp>
      <p:graphicFrame>
        <p:nvGraphicFramePr>
          <p:cNvPr id="3" name="Gráfico 12"/>
          <p:cNvGraphicFramePr>
            <a:graphicFrameLocks/>
          </p:cNvGraphicFramePr>
          <p:nvPr>
            <p:extLst>
              <p:ext uri="{D42A27DB-BD31-4B8C-83A1-F6EECF244321}">
                <p14:modId xmlns:p14="http://schemas.microsoft.com/office/powerpoint/2010/main" val="905766386"/>
              </p:ext>
            </p:extLst>
          </p:nvPr>
        </p:nvGraphicFramePr>
        <p:xfrm>
          <a:off x="35496" y="1922487"/>
          <a:ext cx="6357541" cy="4143298"/>
        </p:xfrm>
        <a:graphic>
          <a:graphicData uri="http://schemas.openxmlformats.org/drawingml/2006/chart">
            <c:chart xmlns:c="http://schemas.openxmlformats.org/drawingml/2006/chart" xmlns:r="http://schemas.openxmlformats.org/officeDocument/2006/relationships" r:id="rId2"/>
          </a:graphicData>
        </a:graphic>
      </p:graphicFrame>
      <p:sp>
        <p:nvSpPr>
          <p:cNvPr id="4" name="Retângulo 11"/>
          <p:cNvSpPr/>
          <p:nvPr/>
        </p:nvSpPr>
        <p:spPr>
          <a:xfrm>
            <a:off x="5505859" y="1894112"/>
            <a:ext cx="1710564" cy="589597"/>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Impermeability</a:t>
            </a:r>
            <a:endParaRPr lang="pt-BR" dirty="0">
              <a:solidFill>
                <a:schemeClr val="tx1"/>
              </a:solidFill>
            </a:endParaRPr>
          </a:p>
        </p:txBody>
      </p:sp>
      <p:sp>
        <p:nvSpPr>
          <p:cNvPr id="5" name="Seta para baixo 13"/>
          <p:cNvSpPr/>
          <p:nvPr/>
        </p:nvSpPr>
        <p:spPr>
          <a:xfrm>
            <a:off x="6118825" y="2556305"/>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16"/>
          <p:cNvSpPr/>
          <p:nvPr/>
        </p:nvSpPr>
        <p:spPr>
          <a:xfrm>
            <a:off x="5505859" y="2990425"/>
            <a:ext cx="1710564" cy="1159419"/>
          </a:xfrm>
          <a:prstGeom prst="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Maximizing</a:t>
            </a:r>
            <a:r>
              <a:rPr lang="pt-BR" dirty="0" smtClean="0">
                <a:solidFill>
                  <a:schemeClr val="tx1"/>
                </a:solidFill>
              </a:rPr>
              <a:t> Air-</a:t>
            </a:r>
            <a:r>
              <a:rPr lang="pt-BR" dirty="0" err="1" smtClean="0">
                <a:solidFill>
                  <a:schemeClr val="tx1"/>
                </a:solidFill>
              </a:rPr>
              <a:t>Cloth</a:t>
            </a:r>
            <a:r>
              <a:rPr lang="pt-BR" dirty="0" smtClean="0">
                <a:solidFill>
                  <a:schemeClr val="tx1"/>
                </a:solidFill>
              </a:rPr>
              <a:t> Material </a:t>
            </a:r>
            <a:r>
              <a:rPr lang="pt-BR" dirty="0" err="1" smtClean="0">
                <a:solidFill>
                  <a:schemeClr val="tx1"/>
                </a:solidFill>
              </a:rPr>
              <a:t>Reflection</a:t>
            </a:r>
            <a:endParaRPr lang="pt-BR" dirty="0">
              <a:solidFill>
                <a:schemeClr val="tx1"/>
              </a:solidFill>
            </a:endParaRPr>
          </a:p>
        </p:txBody>
      </p:sp>
      <p:sp>
        <p:nvSpPr>
          <p:cNvPr id="7" name="Seta para baixo 23"/>
          <p:cNvSpPr/>
          <p:nvPr/>
        </p:nvSpPr>
        <p:spPr>
          <a:xfrm>
            <a:off x="6143901" y="4222440"/>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24"/>
          <p:cNvSpPr/>
          <p:nvPr/>
        </p:nvSpPr>
        <p:spPr>
          <a:xfrm>
            <a:off x="5530935" y="4656560"/>
            <a:ext cx="1710564" cy="797094"/>
          </a:xfrm>
          <a:prstGeom prst="rect">
            <a:avLst/>
          </a:prstGeom>
          <a:solidFill>
            <a:srgbClr val="953735"/>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rgbClr val="FFFFFF"/>
                </a:solidFill>
              </a:rPr>
              <a:t>Minimizing</a:t>
            </a:r>
            <a:r>
              <a:rPr lang="pt-BR" dirty="0" smtClean="0">
                <a:solidFill>
                  <a:srgbClr val="FFFFFF"/>
                </a:solidFill>
              </a:rPr>
              <a:t> </a:t>
            </a:r>
            <a:r>
              <a:rPr lang="pt-BR" dirty="0" err="1" smtClean="0">
                <a:solidFill>
                  <a:srgbClr val="FFFFFF"/>
                </a:solidFill>
              </a:rPr>
              <a:t>the</a:t>
            </a:r>
            <a:r>
              <a:rPr lang="pt-BR" dirty="0" smtClean="0">
                <a:solidFill>
                  <a:srgbClr val="FFFFFF"/>
                </a:solidFill>
              </a:rPr>
              <a:t> </a:t>
            </a:r>
            <a:r>
              <a:rPr lang="pt-BR" dirty="0" err="1" smtClean="0">
                <a:solidFill>
                  <a:srgbClr val="FFFFFF"/>
                </a:solidFill>
              </a:rPr>
              <a:t>Phenomenon</a:t>
            </a:r>
            <a:endParaRPr lang="pt-BR" dirty="0">
              <a:solidFill>
                <a:srgbClr val="FFFFFF"/>
              </a:solidFill>
            </a:endParaRPr>
          </a:p>
        </p:txBody>
      </p:sp>
      <p:sp>
        <p:nvSpPr>
          <p:cNvPr id="9" name="Título 1"/>
          <p:cNvSpPr txBox="1">
            <a:spLocks/>
          </p:cNvSpPr>
          <p:nvPr/>
        </p:nvSpPr>
        <p:spPr>
          <a:xfrm>
            <a:off x="457200" y="1124744"/>
            <a:ext cx="6851104" cy="648072"/>
          </a:xfrm>
          <a:prstGeom prst="rect">
            <a:avLst/>
          </a:prstGeom>
          <a:solidFill>
            <a:schemeClr val="bg2"/>
          </a:solidFill>
        </p:spPr>
        <p:txBody>
          <a:bodyPr vert="horz" lIns="91440" tIns="45720" rIns="91440" bIns="45720" rtlCol="0" anchor="ctr">
            <a:noAutofit/>
          </a:bodyPr>
          <a:lstStyle>
            <a:lvl1pPr algn="l" defTabSz="914400" rtl="0" eaLnBrk="1" latinLnBrk="0" hangingPunct="1">
              <a:spcBef>
                <a:spcPct val="0"/>
              </a:spcBef>
              <a:buNone/>
              <a:defRPr sz="2800" b="1" kern="1200">
                <a:solidFill>
                  <a:schemeClr val="accent3">
                    <a:lumMod val="75000"/>
                  </a:schemeClr>
                </a:solidFill>
                <a:latin typeface="+mj-lt"/>
                <a:ea typeface="+mj-ea"/>
                <a:cs typeface="+mj-cs"/>
              </a:defRPr>
            </a:lvl1pPr>
          </a:lstStyle>
          <a:p>
            <a:r>
              <a:rPr lang="pt-BR" smtClean="0"/>
              <a:t>Data Analysis</a:t>
            </a:r>
            <a:endParaRPr lang="pt-BR" dirty="0"/>
          </a:p>
        </p:txBody>
      </p:sp>
      <p:sp>
        <p:nvSpPr>
          <p:cNvPr id="10"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11"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12"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13"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14" name="Rounded Rectangle 12"/>
          <p:cNvSpPr/>
          <p:nvPr/>
        </p:nvSpPr>
        <p:spPr>
          <a:xfrm>
            <a:off x="7590444" y="4042312"/>
            <a:ext cx="1446052" cy="48707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15"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16"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1982052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graphicFrame>
        <p:nvGraphicFramePr>
          <p:cNvPr id="3" name="Gráfico 15"/>
          <p:cNvGraphicFramePr>
            <a:graphicFrameLocks/>
          </p:cNvGraphicFramePr>
          <p:nvPr>
            <p:extLst>
              <p:ext uri="{D42A27DB-BD31-4B8C-83A1-F6EECF244321}">
                <p14:modId xmlns:p14="http://schemas.microsoft.com/office/powerpoint/2010/main" val="445091893"/>
              </p:ext>
            </p:extLst>
          </p:nvPr>
        </p:nvGraphicFramePr>
        <p:xfrm>
          <a:off x="323528" y="1797968"/>
          <a:ext cx="5742384" cy="4320830"/>
        </p:xfrm>
        <a:graphic>
          <a:graphicData uri="http://schemas.openxmlformats.org/drawingml/2006/chart">
            <c:chart xmlns:c="http://schemas.openxmlformats.org/drawingml/2006/chart" xmlns:r="http://schemas.openxmlformats.org/officeDocument/2006/relationships" r:id="rId2"/>
          </a:graphicData>
        </a:graphic>
      </p:graphicFrame>
      <p:sp>
        <p:nvSpPr>
          <p:cNvPr id="4" name="Retângulo 16"/>
          <p:cNvSpPr/>
          <p:nvPr/>
        </p:nvSpPr>
        <p:spPr>
          <a:xfrm>
            <a:off x="5644672" y="1916832"/>
            <a:ext cx="1710564" cy="774159"/>
          </a:xfrm>
          <a:prstGeom prst="rect">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Falls off </a:t>
            </a:r>
            <a:r>
              <a:rPr lang="pt-BR" dirty="0" err="1" smtClean="0">
                <a:solidFill>
                  <a:schemeClr val="tx1"/>
                </a:solidFill>
              </a:rPr>
              <a:t>Quadraticly</a:t>
            </a:r>
            <a:endParaRPr lang="pt-BR" dirty="0">
              <a:solidFill>
                <a:schemeClr val="tx1"/>
              </a:solidFill>
            </a:endParaRPr>
          </a:p>
        </p:txBody>
      </p:sp>
      <p:sp>
        <p:nvSpPr>
          <p:cNvPr id="5" name="Seta para baixo 17"/>
          <p:cNvSpPr/>
          <p:nvPr/>
        </p:nvSpPr>
        <p:spPr>
          <a:xfrm>
            <a:off x="6282714" y="2801837"/>
            <a:ext cx="484632" cy="3615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18"/>
          <p:cNvSpPr/>
          <p:nvPr/>
        </p:nvSpPr>
        <p:spPr>
          <a:xfrm>
            <a:off x="5644672" y="3274205"/>
            <a:ext cx="1710564" cy="1166428"/>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Lower</a:t>
            </a:r>
            <a:r>
              <a:rPr lang="pt-BR" dirty="0" smtClean="0">
                <a:solidFill>
                  <a:schemeClr val="tx1"/>
                </a:solidFill>
              </a:rPr>
              <a:t> Light </a:t>
            </a:r>
            <a:r>
              <a:rPr lang="pt-BR" dirty="0" err="1" smtClean="0">
                <a:solidFill>
                  <a:schemeClr val="tx1"/>
                </a:solidFill>
              </a:rPr>
              <a:t>Intensity</a:t>
            </a:r>
            <a:r>
              <a:rPr lang="pt-BR" dirty="0">
                <a:solidFill>
                  <a:schemeClr val="tx1"/>
                </a:solidFill>
              </a:rPr>
              <a:t> </a:t>
            </a:r>
            <a:r>
              <a:rPr lang="pt-BR" dirty="0" err="1" smtClean="0">
                <a:solidFill>
                  <a:schemeClr val="tx1"/>
                </a:solidFill>
              </a:rPr>
              <a:t>Transmitted</a:t>
            </a:r>
            <a:r>
              <a:rPr lang="pt-BR" dirty="0" smtClean="0">
                <a:solidFill>
                  <a:schemeClr val="tx1"/>
                </a:solidFill>
              </a:rPr>
              <a:t> </a:t>
            </a:r>
            <a:r>
              <a:rPr lang="pt-BR" dirty="0" err="1" smtClean="0">
                <a:solidFill>
                  <a:schemeClr val="tx1"/>
                </a:solidFill>
              </a:rPr>
              <a:t>and</a:t>
            </a:r>
            <a:r>
              <a:rPr lang="pt-BR" dirty="0" smtClean="0">
                <a:solidFill>
                  <a:schemeClr val="tx1"/>
                </a:solidFill>
              </a:rPr>
              <a:t> </a:t>
            </a:r>
            <a:r>
              <a:rPr lang="pt-BR" dirty="0" err="1" smtClean="0">
                <a:solidFill>
                  <a:schemeClr val="tx1"/>
                </a:solidFill>
              </a:rPr>
              <a:t>Reflected</a:t>
            </a:r>
            <a:endParaRPr lang="pt-BR" dirty="0">
              <a:solidFill>
                <a:schemeClr val="tx1"/>
              </a:solidFill>
            </a:endParaRPr>
          </a:p>
        </p:txBody>
      </p:sp>
      <p:sp>
        <p:nvSpPr>
          <p:cNvPr id="7"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8"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9"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10"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11"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12" name="Rounded Rectangle 12"/>
          <p:cNvSpPr/>
          <p:nvPr/>
        </p:nvSpPr>
        <p:spPr>
          <a:xfrm>
            <a:off x="7590444" y="4702917"/>
            <a:ext cx="1446052" cy="48707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13" name="Rounded Rectangle 12"/>
          <p:cNvSpPr/>
          <p:nvPr/>
        </p:nvSpPr>
        <p:spPr>
          <a:xfrm>
            <a:off x="7590444" y="5363524"/>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2233394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642" y="1894526"/>
            <a:ext cx="4041382" cy="21118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502" y="4082535"/>
            <a:ext cx="4060722" cy="21547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635" y="2156354"/>
            <a:ext cx="1464789" cy="146478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47" y="4283552"/>
            <a:ext cx="1464789" cy="146478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612" y="1871316"/>
            <a:ext cx="3977412" cy="2053358"/>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94845" y="4091111"/>
            <a:ext cx="4093379" cy="214620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582" y="2156353"/>
            <a:ext cx="1464789" cy="1464789"/>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4347" y="4283551"/>
            <a:ext cx="1464789" cy="1501409"/>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582" y="2156354"/>
            <a:ext cx="1464788" cy="1464788"/>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424" y="4275072"/>
            <a:ext cx="1497445" cy="1497445"/>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5328" y="1850635"/>
            <a:ext cx="4026696" cy="2074039"/>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27502" y="4077072"/>
            <a:ext cx="4053612" cy="2086956"/>
          </a:xfrm>
          <a:prstGeom prst="rect">
            <a:avLst/>
          </a:prstGeom>
        </p:spPr>
      </p:pic>
      <p:sp>
        <p:nvSpPr>
          <p:cNvPr id="24" name="Título 1"/>
          <p:cNvSpPr>
            <a:spLocks noGrp="1"/>
          </p:cNvSpPr>
          <p:nvPr>
            <p:ph type="title"/>
          </p:nvPr>
        </p:nvSpPr>
        <p:spPr>
          <a:xfrm>
            <a:off x="457200" y="1124744"/>
            <a:ext cx="6851104" cy="648072"/>
          </a:xfrm>
        </p:spPr>
        <p:txBody>
          <a:bodyPr/>
          <a:lstStyle/>
          <a:p>
            <a:r>
              <a:rPr lang="pt-BR" dirty="0" smtClean="0"/>
              <a:t>Data Analysis</a:t>
            </a:r>
            <a:endParaRPr lang="pt-BR" dirty="0"/>
          </a:p>
        </p:txBody>
      </p:sp>
      <p:sp>
        <p:nvSpPr>
          <p:cNvPr id="25" name="Rounded Rectangle 11"/>
          <p:cNvSpPr/>
          <p:nvPr/>
        </p:nvSpPr>
        <p:spPr>
          <a:xfrm>
            <a:off x="7590444" y="2090367"/>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Thickness</a:t>
            </a:r>
            <a:endParaRPr lang="en-US" sz="1400" dirty="0"/>
          </a:p>
        </p:txBody>
      </p:sp>
      <p:sp>
        <p:nvSpPr>
          <p:cNvPr id="26" name="Rounded Rectangle 12"/>
          <p:cNvSpPr/>
          <p:nvPr/>
        </p:nvSpPr>
        <p:spPr>
          <a:xfrm>
            <a:off x="7590444" y="272110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Refraction</a:t>
            </a:r>
            <a:r>
              <a:rPr lang="pt-BR" sz="1400" dirty="0" smtClean="0"/>
              <a:t> Index</a:t>
            </a:r>
            <a:endParaRPr lang="en-US" sz="1400" dirty="0"/>
          </a:p>
        </p:txBody>
      </p:sp>
      <p:sp>
        <p:nvSpPr>
          <p:cNvPr id="27" name="Rounded Rectangle 11"/>
          <p:cNvSpPr/>
          <p:nvPr/>
        </p:nvSpPr>
        <p:spPr>
          <a:xfrm>
            <a:off x="7590444" y="1459632"/>
            <a:ext cx="1446052" cy="45720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Original Color</a:t>
            </a:r>
            <a:endParaRPr lang="en-US" sz="1400" dirty="0"/>
          </a:p>
        </p:txBody>
      </p:sp>
      <p:sp>
        <p:nvSpPr>
          <p:cNvPr id="28" name="Rounded Rectangle 12"/>
          <p:cNvSpPr/>
          <p:nvPr/>
        </p:nvSpPr>
        <p:spPr>
          <a:xfrm>
            <a:off x="7590444" y="338170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Material</a:t>
            </a:r>
            <a:endParaRPr lang="en-US" sz="1400" dirty="0"/>
          </a:p>
        </p:txBody>
      </p:sp>
      <p:sp>
        <p:nvSpPr>
          <p:cNvPr id="29" name="Rounded Rectangle 12"/>
          <p:cNvSpPr/>
          <p:nvPr/>
        </p:nvSpPr>
        <p:spPr>
          <a:xfrm>
            <a:off x="7590444" y="4042312"/>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Cloth</a:t>
            </a:r>
            <a:r>
              <a:rPr lang="pt-BR" sz="1400" dirty="0" smtClean="0"/>
              <a:t> </a:t>
            </a:r>
            <a:r>
              <a:rPr lang="pt-BR" sz="1400" dirty="0" err="1" smtClean="0"/>
              <a:t>Permeability</a:t>
            </a:r>
            <a:endParaRPr lang="en-US" sz="1400" dirty="0"/>
          </a:p>
        </p:txBody>
      </p:sp>
      <p:sp>
        <p:nvSpPr>
          <p:cNvPr id="30" name="Rounded Rectangle 12"/>
          <p:cNvSpPr/>
          <p:nvPr/>
        </p:nvSpPr>
        <p:spPr>
          <a:xfrm>
            <a:off x="7590444" y="4702917"/>
            <a:ext cx="1446052" cy="487070"/>
          </a:xfrm>
          <a:prstGeom prst="round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t>LDR </a:t>
            </a:r>
            <a:r>
              <a:rPr lang="pt-BR" sz="1400" dirty="0" err="1" smtClean="0"/>
              <a:t>Distance</a:t>
            </a:r>
            <a:endParaRPr lang="en-US" sz="1400" dirty="0"/>
          </a:p>
        </p:txBody>
      </p:sp>
      <p:sp>
        <p:nvSpPr>
          <p:cNvPr id="31" name="Rounded Rectangle 12"/>
          <p:cNvSpPr/>
          <p:nvPr/>
        </p:nvSpPr>
        <p:spPr>
          <a:xfrm>
            <a:off x="7590444" y="5363524"/>
            <a:ext cx="1446052" cy="487070"/>
          </a:xfrm>
          <a:prstGeom prst="roundRect">
            <a:avLst/>
          </a:prstGeom>
          <a:solidFill>
            <a:srgbClr val="37609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smtClean="0"/>
              <a:t>Histograms</a:t>
            </a:r>
            <a:endParaRPr lang="en-US" sz="1400" dirty="0"/>
          </a:p>
        </p:txBody>
      </p:sp>
    </p:spTree>
    <p:extLst>
      <p:ext uri="{BB962C8B-B14F-4D97-AF65-F5344CB8AC3E}">
        <p14:creationId xmlns:p14="http://schemas.microsoft.com/office/powerpoint/2010/main" val="298051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p:spPr>
        <p:txBody>
          <a:bodyPr/>
          <a:lstStyle/>
          <a:p>
            <a:r>
              <a:rPr lang="pt-BR" dirty="0" smtClean="0"/>
              <a:t>Summary: Theoretical Introduction</a:t>
            </a:r>
            <a:endParaRPr lang="pt-BR" dirty="0"/>
          </a:p>
        </p:txBody>
      </p:sp>
      <p:grpSp>
        <p:nvGrpSpPr>
          <p:cNvPr id="19" name="Group 19"/>
          <p:cNvGrpSpPr/>
          <p:nvPr/>
        </p:nvGrpSpPr>
        <p:grpSpPr>
          <a:xfrm>
            <a:off x="5940152" y="1988840"/>
            <a:ext cx="3107490" cy="1224137"/>
            <a:chOff x="1879850" y="1705106"/>
            <a:chExt cx="7106825" cy="1568671"/>
          </a:xfrm>
        </p:grpSpPr>
        <p:sp>
          <p:nvSpPr>
            <p:cNvPr id="20" name="Rectangle 20"/>
            <p:cNvSpPr/>
            <p:nvPr/>
          </p:nvSpPr>
          <p:spPr>
            <a:xfrm>
              <a:off x="1879850" y="1705106"/>
              <a:ext cx="7106825" cy="1568670"/>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Object 21"/>
            <p:cNvGraphicFramePr>
              <a:graphicFrameLocks noChangeAspect="1"/>
            </p:cNvGraphicFramePr>
            <p:nvPr>
              <p:extLst>
                <p:ext uri="{D42A27DB-BD31-4B8C-83A1-F6EECF244321}">
                  <p14:modId xmlns:p14="http://schemas.microsoft.com/office/powerpoint/2010/main" val="1451584829"/>
                </p:ext>
              </p:extLst>
            </p:nvPr>
          </p:nvGraphicFramePr>
          <p:xfrm>
            <a:off x="1879850" y="1733303"/>
            <a:ext cx="7106820" cy="1540474"/>
          </p:xfrm>
          <a:graphic>
            <a:graphicData uri="http://schemas.openxmlformats.org/presentationml/2006/ole">
              <mc:AlternateContent xmlns:mc="http://schemas.openxmlformats.org/markup-compatibility/2006">
                <mc:Choice xmlns:v="urn:schemas-microsoft-com:vml" Requires="v">
                  <p:oleObj spid="_x0000_s5163" name="Equation" r:id="rId3" imgW="2197100" imgH="914400" progId="Equation.3">
                    <p:embed/>
                  </p:oleObj>
                </mc:Choice>
                <mc:Fallback>
                  <p:oleObj name="Equation" r:id="rId3" imgW="2197100" imgH="914400" progId="Equation.3">
                    <p:embed/>
                    <p:pic>
                      <p:nvPicPr>
                        <p:cNvPr id="0" name=""/>
                        <p:cNvPicPr/>
                        <p:nvPr/>
                      </p:nvPicPr>
                      <p:blipFill>
                        <a:blip r:embed="rId4"/>
                        <a:stretch>
                          <a:fillRect/>
                        </a:stretch>
                      </p:blipFill>
                      <p:spPr>
                        <a:xfrm>
                          <a:off x="1879850" y="1733303"/>
                          <a:ext cx="7106820" cy="1540474"/>
                        </a:xfrm>
                        <a:prstGeom prst="rect">
                          <a:avLst/>
                        </a:prstGeom>
                      </p:spPr>
                    </p:pic>
                  </p:oleObj>
                </mc:Fallback>
              </mc:AlternateContent>
            </a:graphicData>
          </a:graphic>
        </p:graphicFrame>
      </p:grpSp>
      <p:pic>
        <p:nvPicPr>
          <p:cNvPr id="22" name="Picture 21"/>
          <p:cNvPicPr>
            <a:picLocks noChangeAspect="1"/>
          </p:cNvPicPr>
          <p:nvPr/>
        </p:nvPicPr>
        <p:blipFill>
          <a:blip r:embed="rId5"/>
          <a:stretch>
            <a:fillRect/>
          </a:stretch>
        </p:blipFill>
        <p:spPr>
          <a:xfrm>
            <a:off x="457201" y="1772816"/>
            <a:ext cx="2890664" cy="1599913"/>
          </a:xfrm>
          <a:prstGeom prst="rect">
            <a:avLst/>
          </a:prstGeom>
        </p:spPr>
      </p:pic>
      <p:pic>
        <p:nvPicPr>
          <p:cNvPr id="23" name="Picture 22"/>
          <p:cNvPicPr>
            <a:picLocks noChangeAspect="1"/>
          </p:cNvPicPr>
          <p:nvPr/>
        </p:nvPicPr>
        <p:blipFill>
          <a:blip r:embed="rId6"/>
          <a:stretch>
            <a:fillRect/>
          </a:stretch>
        </p:blipFill>
        <p:spPr>
          <a:xfrm>
            <a:off x="642730" y="3501008"/>
            <a:ext cx="2201078" cy="2458765"/>
          </a:xfrm>
          <a:prstGeom prst="rect">
            <a:avLst/>
          </a:prstGeom>
        </p:spPr>
      </p:pic>
      <p:pic>
        <p:nvPicPr>
          <p:cNvPr id="24" name="Picture 23"/>
          <p:cNvPicPr>
            <a:picLocks noChangeAspect="1"/>
          </p:cNvPicPr>
          <p:nvPr/>
        </p:nvPicPr>
        <p:blipFill>
          <a:blip r:embed="rId7"/>
          <a:stretch>
            <a:fillRect/>
          </a:stretch>
        </p:blipFill>
        <p:spPr>
          <a:xfrm>
            <a:off x="2833142" y="1934082"/>
            <a:ext cx="3137843" cy="1439526"/>
          </a:xfrm>
          <a:prstGeom prst="rect">
            <a:avLst/>
          </a:prstGeom>
        </p:spPr>
      </p:pic>
      <p:pic>
        <p:nvPicPr>
          <p:cNvPr id="25" name="Picture 24"/>
          <p:cNvPicPr>
            <a:picLocks noChangeAspect="1"/>
          </p:cNvPicPr>
          <p:nvPr/>
        </p:nvPicPr>
        <p:blipFill>
          <a:blip r:embed="rId8"/>
          <a:stretch>
            <a:fillRect/>
          </a:stretch>
        </p:blipFill>
        <p:spPr>
          <a:xfrm>
            <a:off x="2944750" y="3639530"/>
            <a:ext cx="2914625" cy="2453766"/>
          </a:xfrm>
          <a:prstGeom prst="rect">
            <a:avLst/>
          </a:prstGeom>
        </p:spPr>
      </p:pic>
      <p:pic>
        <p:nvPicPr>
          <p:cNvPr id="5160"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9375" y="3414429"/>
            <a:ext cx="3081186" cy="2541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51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160"/>
                                        </p:tgtEl>
                                        <p:attrNameLst>
                                          <p:attrName>style.visibility</p:attrName>
                                        </p:attrNameLst>
                                      </p:cBhvr>
                                      <p:to>
                                        <p:strVal val="visible"/>
                                      </p:to>
                                    </p:set>
                                    <p:animEffect transition="in" filter="fade">
                                      <p:cBhvr>
                                        <p:cTn id="26" dur="500"/>
                                        <p:tgtEl>
                                          <p:spTgt spid="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342255" y="1742655"/>
            <a:ext cx="2682165" cy="2402492"/>
          </a:xfrm>
          <a:prstGeom prst="rect">
            <a:avLst/>
          </a:prstGeom>
        </p:spPr>
      </p:pic>
      <p:sp>
        <p:nvSpPr>
          <p:cNvPr id="2" name="Título 1"/>
          <p:cNvSpPr>
            <a:spLocks noGrp="1"/>
          </p:cNvSpPr>
          <p:nvPr>
            <p:ph type="title"/>
          </p:nvPr>
        </p:nvSpPr>
        <p:spPr>
          <a:xfrm>
            <a:off x="457200" y="1124744"/>
            <a:ext cx="8229600" cy="648072"/>
          </a:xfrm>
        </p:spPr>
        <p:txBody>
          <a:bodyPr/>
          <a:lstStyle/>
          <a:p>
            <a:r>
              <a:rPr lang="pt-BR" dirty="0" smtClean="0"/>
              <a:t>Summary: Experiments</a:t>
            </a:r>
            <a:endParaRPr lang="pt-BR" dirty="0"/>
          </a:p>
        </p:txBody>
      </p:sp>
      <p:pic>
        <p:nvPicPr>
          <p:cNvPr id="4" name="Picture 3"/>
          <p:cNvPicPr>
            <a:picLocks noChangeAspect="1"/>
          </p:cNvPicPr>
          <p:nvPr/>
        </p:nvPicPr>
        <p:blipFill rotWithShape="1">
          <a:blip r:embed="rId3"/>
          <a:srcRect l="2057" t="2624"/>
          <a:stretch/>
        </p:blipFill>
        <p:spPr>
          <a:xfrm>
            <a:off x="179512" y="1916832"/>
            <a:ext cx="2520280" cy="2228315"/>
          </a:xfrm>
          <a:prstGeom prst="rect">
            <a:avLst/>
          </a:prstGeom>
        </p:spPr>
      </p:pic>
      <p:pic>
        <p:nvPicPr>
          <p:cNvPr id="5" name="Picture 4"/>
          <p:cNvPicPr>
            <a:picLocks noChangeAspect="1"/>
          </p:cNvPicPr>
          <p:nvPr/>
        </p:nvPicPr>
        <p:blipFill>
          <a:blip r:embed="rId4"/>
          <a:stretch>
            <a:fillRect/>
          </a:stretch>
        </p:blipFill>
        <p:spPr>
          <a:xfrm>
            <a:off x="2612946" y="1700808"/>
            <a:ext cx="3918108" cy="2488476"/>
          </a:xfrm>
          <a:prstGeom prst="rect">
            <a:avLst/>
          </a:prstGeom>
        </p:spPr>
      </p:pic>
      <p:pic>
        <p:nvPicPr>
          <p:cNvPr id="7" name="Picture 6"/>
          <p:cNvPicPr>
            <a:picLocks noChangeAspect="1"/>
          </p:cNvPicPr>
          <p:nvPr/>
        </p:nvPicPr>
        <p:blipFill>
          <a:blip r:embed="rId5"/>
          <a:stretch>
            <a:fillRect/>
          </a:stretch>
        </p:blipFill>
        <p:spPr>
          <a:xfrm>
            <a:off x="100773" y="4145147"/>
            <a:ext cx="2848348" cy="1948149"/>
          </a:xfrm>
          <a:prstGeom prst="rect">
            <a:avLst/>
          </a:prstGeom>
        </p:spPr>
      </p:pic>
      <p:pic>
        <p:nvPicPr>
          <p:cNvPr id="8" name="Picture 7"/>
          <p:cNvPicPr>
            <a:picLocks noChangeAspect="1"/>
          </p:cNvPicPr>
          <p:nvPr/>
        </p:nvPicPr>
        <p:blipFill>
          <a:blip r:embed="rId6"/>
          <a:stretch>
            <a:fillRect/>
          </a:stretch>
        </p:blipFill>
        <p:spPr>
          <a:xfrm>
            <a:off x="2949121" y="4077072"/>
            <a:ext cx="3469376" cy="2263070"/>
          </a:xfrm>
          <a:prstGeom prst="rect">
            <a:avLst/>
          </a:prstGeom>
        </p:spPr>
      </p:pic>
      <p:pic>
        <p:nvPicPr>
          <p:cNvPr id="38" name="Picture 37"/>
          <p:cNvPicPr>
            <a:picLocks noChangeAspect="1"/>
          </p:cNvPicPr>
          <p:nvPr/>
        </p:nvPicPr>
        <p:blipFill rotWithShape="1">
          <a:blip r:embed="rId7">
            <a:extLst>
              <a:ext uri="{28A0092B-C50C-407E-A947-70E740481C1C}">
                <a14:useLocalDpi xmlns:a14="http://schemas.microsoft.com/office/drawing/2010/main" val="0"/>
              </a:ext>
            </a:extLst>
          </a:blip>
          <a:srcRect l="4912" t="3998" r="30475" b="2841"/>
          <a:stretch/>
        </p:blipFill>
        <p:spPr>
          <a:xfrm>
            <a:off x="6342254" y="4077073"/>
            <a:ext cx="2789451" cy="2070644"/>
          </a:xfrm>
          <a:prstGeom prst="rect">
            <a:avLst/>
          </a:prstGeom>
        </p:spPr>
      </p:pic>
    </p:spTree>
    <p:extLst>
      <p:ext uri="{BB962C8B-B14F-4D97-AF65-F5344CB8AC3E}">
        <p14:creationId xmlns:p14="http://schemas.microsoft.com/office/powerpoint/2010/main" val="646212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1"/>
          <p:cNvGraphicFramePr/>
          <p:nvPr>
            <p:extLst>
              <p:ext uri="{D42A27DB-BD31-4B8C-83A1-F6EECF244321}">
                <p14:modId xmlns:p14="http://schemas.microsoft.com/office/powerpoint/2010/main" val="696904433"/>
              </p:ext>
            </p:extLst>
          </p:nvPr>
        </p:nvGraphicFramePr>
        <p:xfrm>
          <a:off x="827584" y="1196752"/>
          <a:ext cx="6096000" cy="48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674978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p:spPr>
        <p:txBody>
          <a:bodyPr/>
          <a:lstStyle/>
          <a:p>
            <a:r>
              <a:rPr lang="pt-BR" dirty="0" smtClean="0"/>
              <a:t>Conclusion</a:t>
            </a:r>
            <a:endParaRPr lang="pt-BR" dirty="0"/>
          </a:p>
        </p:txBody>
      </p:sp>
      <p:grpSp>
        <p:nvGrpSpPr>
          <p:cNvPr id="24" name="Group 4"/>
          <p:cNvGrpSpPr/>
          <p:nvPr/>
        </p:nvGrpSpPr>
        <p:grpSpPr>
          <a:xfrm>
            <a:off x="569009" y="2791311"/>
            <a:ext cx="4507047" cy="644979"/>
            <a:chOff x="685800" y="1905000"/>
            <a:chExt cx="4507047" cy="644979"/>
          </a:xfrm>
        </p:grpSpPr>
        <p:sp>
          <p:nvSpPr>
            <p:cNvPr id="25" name="Rounded Rectangle 11"/>
            <p:cNvSpPr/>
            <p:nvPr/>
          </p:nvSpPr>
          <p:spPr>
            <a:xfrm>
              <a:off x="990600" y="2016579"/>
              <a:ext cx="4202247"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Liquid</a:t>
              </a:r>
              <a:r>
                <a:rPr lang="pt-BR" dirty="0" smtClean="0">
                  <a:solidFill>
                    <a:schemeClr val="tx1"/>
                  </a:solidFill>
                </a:rPr>
                <a:t> </a:t>
              </a:r>
              <a:r>
                <a:rPr lang="pt-BR" dirty="0" err="1" smtClean="0">
                  <a:solidFill>
                    <a:schemeClr val="tx1"/>
                  </a:solidFill>
                </a:rPr>
                <a:t>Refraction</a:t>
              </a:r>
              <a:r>
                <a:rPr lang="pt-BR" dirty="0" smtClean="0">
                  <a:solidFill>
                    <a:schemeClr val="tx1"/>
                  </a:solidFill>
                </a:rPr>
                <a:t> Index close </a:t>
              </a:r>
              <a:r>
                <a:rPr lang="pt-BR" dirty="0" err="1" smtClean="0">
                  <a:solidFill>
                    <a:schemeClr val="tx1"/>
                  </a:solidFill>
                </a:rPr>
                <a:t>to</a:t>
              </a:r>
              <a:r>
                <a:rPr lang="pt-BR" dirty="0" smtClean="0">
                  <a:solidFill>
                    <a:schemeClr val="tx1"/>
                  </a:solidFill>
                </a:rPr>
                <a:t> </a:t>
              </a:r>
              <a:r>
                <a:rPr lang="pt-BR" dirty="0" err="1" smtClean="0">
                  <a:solidFill>
                    <a:schemeClr val="tx1"/>
                  </a:solidFill>
                </a:rPr>
                <a:t>Cloth´s</a:t>
              </a:r>
              <a:endParaRPr lang="en-US" dirty="0">
                <a:solidFill>
                  <a:schemeClr val="tx1"/>
                </a:solidFill>
              </a:endParaRPr>
            </a:p>
          </p:txBody>
        </p:sp>
        <p:sp>
          <p:nvSpPr>
            <p:cNvPr id="26" name="Chevron 12"/>
            <p:cNvSpPr/>
            <p:nvPr/>
          </p:nvSpPr>
          <p:spPr>
            <a:xfrm rot="5400000">
              <a:off x="562995" y="2027805"/>
              <a:ext cx="644979" cy="399370"/>
            </a:xfrm>
            <a:prstGeom prst="chevron">
              <a:avLst/>
            </a:prstGeom>
            <a:solidFill>
              <a:schemeClr val="accent3"/>
            </a:solidFill>
            <a:ln>
              <a:solidFill>
                <a:schemeClr val="accent3">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5"/>
          <p:cNvGrpSpPr/>
          <p:nvPr/>
        </p:nvGrpSpPr>
        <p:grpSpPr>
          <a:xfrm>
            <a:off x="569007" y="3586613"/>
            <a:ext cx="4507049" cy="644979"/>
            <a:chOff x="685800" y="1905000"/>
            <a:chExt cx="4507049" cy="644979"/>
          </a:xfrm>
        </p:grpSpPr>
        <p:sp>
          <p:nvSpPr>
            <p:cNvPr id="28" name="Rounded Rectangle 9"/>
            <p:cNvSpPr/>
            <p:nvPr/>
          </p:nvSpPr>
          <p:spPr>
            <a:xfrm>
              <a:off x="990600" y="2016579"/>
              <a:ext cx="4202249"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Thread Density</a:t>
              </a:r>
              <a:endParaRPr lang="en-US" dirty="0">
                <a:solidFill>
                  <a:schemeClr val="tx1"/>
                </a:solidFill>
              </a:endParaRPr>
            </a:p>
          </p:txBody>
        </p:sp>
        <p:sp>
          <p:nvSpPr>
            <p:cNvPr id="29" name="Chevron 10"/>
            <p:cNvSpPr/>
            <p:nvPr/>
          </p:nvSpPr>
          <p:spPr>
            <a:xfrm rot="5400000">
              <a:off x="562995" y="202780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6"/>
          <p:cNvGrpSpPr/>
          <p:nvPr/>
        </p:nvGrpSpPr>
        <p:grpSpPr>
          <a:xfrm>
            <a:off x="569008" y="1996010"/>
            <a:ext cx="4507048" cy="644979"/>
            <a:chOff x="685800" y="1905000"/>
            <a:chExt cx="4507048" cy="644979"/>
          </a:xfrm>
        </p:grpSpPr>
        <p:sp>
          <p:nvSpPr>
            <p:cNvPr id="31" name="Rounded Rectangle 7"/>
            <p:cNvSpPr/>
            <p:nvPr/>
          </p:nvSpPr>
          <p:spPr>
            <a:xfrm>
              <a:off x="990600" y="2016579"/>
              <a:ext cx="4202248" cy="381000"/>
            </a:xfrm>
            <a:prstGeom prst="roundRect">
              <a:avLst/>
            </a:prstGeom>
            <a:solidFill>
              <a:schemeClr val="bg1"/>
            </a:solidFill>
            <a:ln>
              <a:solidFill>
                <a:schemeClr val="tx1"/>
              </a:solidFill>
            </a:ln>
            <a:effectLst>
              <a:outerShdw blurRad="50800" dist="38100" dir="5400000" algn="t"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Liquid Volume</a:t>
              </a:r>
              <a:endParaRPr lang="en-US" dirty="0">
                <a:solidFill>
                  <a:schemeClr val="tx1"/>
                </a:solidFill>
              </a:endParaRPr>
            </a:p>
          </p:txBody>
        </p:sp>
        <p:sp>
          <p:nvSpPr>
            <p:cNvPr id="32" name="Chevron 8"/>
            <p:cNvSpPr/>
            <p:nvPr/>
          </p:nvSpPr>
          <p:spPr>
            <a:xfrm rot="5400000">
              <a:off x="562995" y="2027805"/>
              <a:ext cx="644979" cy="399370"/>
            </a:xfrm>
            <a:prstGeom prst="chevron">
              <a:avLst/>
            </a:prstGeom>
            <a:solidFill>
              <a:schemeClr val="accent3"/>
            </a:solidFill>
            <a:ln>
              <a:solidFill>
                <a:schemeClr val="accent3">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14"/>
          <p:cNvGrpSpPr/>
          <p:nvPr/>
        </p:nvGrpSpPr>
        <p:grpSpPr>
          <a:xfrm>
            <a:off x="569006" y="5177216"/>
            <a:ext cx="4507050" cy="644979"/>
            <a:chOff x="685800" y="3985260"/>
            <a:chExt cx="4507050" cy="644979"/>
          </a:xfrm>
        </p:grpSpPr>
        <p:sp>
          <p:nvSpPr>
            <p:cNvPr id="34" name="Rounded Rectangle 18"/>
            <p:cNvSpPr/>
            <p:nvPr/>
          </p:nvSpPr>
          <p:spPr>
            <a:xfrm>
              <a:off x="990600" y="4109085"/>
              <a:ext cx="4202250" cy="381000"/>
            </a:xfrm>
            <a:prstGeom prst="roundRect">
              <a:avLst/>
            </a:prstGeom>
            <a:solidFill>
              <a:schemeClr val="bg1"/>
            </a:solidFill>
            <a:ln>
              <a:solidFill>
                <a:schemeClr val="tx1"/>
              </a:solidFill>
            </a:ln>
            <a:effectLst>
              <a:outerShdw blurRad="63500" sx="102000" sy="102000" algn="ctr"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Cloth Dry Absortion</a:t>
              </a:r>
              <a:endParaRPr lang="en-US" dirty="0">
                <a:solidFill>
                  <a:schemeClr val="tx1"/>
                </a:solidFill>
              </a:endParaRPr>
            </a:p>
          </p:txBody>
        </p:sp>
        <p:sp>
          <p:nvSpPr>
            <p:cNvPr id="35" name="Chevron 19"/>
            <p:cNvSpPr/>
            <p:nvPr/>
          </p:nvSpPr>
          <p:spPr>
            <a:xfrm rot="5400000">
              <a:off x="562995" y="410806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15"/>
          <p:cNvGrpSpPr/>
          <p:nvPr/>
        </p:nvGrpSpPr>
        <p:grpSpPr>
          <a:xfrm>
            <a:off x="569007" y="4381914"/>
            <a:ext cx="4507049" cy="644979"/>
            <a:chOff x="685800" y="3985260"/>
            <a:chExt cx="4507049" cy="644979"/>
          </a:xfrm>
        </p:grpSpPr>
        <p:sp>
          <p:nvSpPr>
            <p:cNvPr id="37" name="Rounded Rectangle 16"/>
            <p:cNvSpPr/>
            <p:nvPr/>
          </p:nvSpPr>
          <p:spPr>
            <a:xfrm>
              <a:off x="990600" y="4109085"/>
              <a:ext cx="4202249" cy="381000"/>
            </a:xfrm>
            <a:prstGeom prst="roundRect">
              <a:avLst/>
            </a:prstGeom>
            <a:solidFill>
              <a:schemeClr val="bg1"/>
            </a:solidFill>
            <a:ln>
              <a:solidFill>
                <a:schemeClr val="tx1"/>
              </a:solidFill>
            </a:ln>
            <a:effectLst>
              <a:outerShdw blurRad="63500" sx="102000" sy="102000" algn="ctr"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Cloth Thickness</a:t>
              </a:r>
              <a:endParaRPr lang="en-US" dirty="0">
                <a:solidFill>
                  <a:schemeClr val="tx1"/>
                </a:solidFill>
              </a:endParaRPr>
            </a:p>
          </p:txBody>
        </p:sp>
        <p:sp>
          <p:nvSpPr>
            <p:cNvPr id="38" name="Chevron 17"/>
            <p:cNvSpPr/>
            <p:nvPr/>
          </p:nvSpPr>
          <p:spPr>
            <a:xfrm rot="5400000">
              <a:off x="562995" y="4108065"/>
              <a:ext cx="644979" cy="399370"/>
            </a:xfrm>
            <a:prstGeom prst="chevron">
              <a:avLst/>
            </a:prstGeom>
            <a:solidFill>
              <a:schemeClr val="accent2">
                <a:lumMod val="75000"/>
              </a:schemeClr>
            </a:solidFill>
            <a:ln>
              <a:solidFill>
                <a:schemeClr val="accent2">
                  <a:lumMod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9" name="Chave direita 2"/>
          <p:cNvSpPr/>
          <p:nvPr/>
        </p:nvSpPr>
        <p:spPr>
          <a:xfrm>
            <a:off x="5076056" y="2298090"/>
            <a:ext cx="792088" cy="7953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0" name="Retângulo 3"/>
          <p:cNvSpPr/>
          <p:nvPr/>
        </p:nvSpPr>
        <p:spPr>
          <a:xfrm>
            <a:off x="5868144" y="2488589"/>
            <a:ext cx="2588198" cy="47007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The </a:t>
            </a:r>
            <a:r>
              <a:rPr lang="pt-BR" dirty="0" err="1" smtClean="0"/>
              <a:t>Bigger</a:t>
            </a:r>
            <a:r>
              <a:rPr lang="pt-BR" dirty="0" smtClean="0"/>
              <a:t>, </a:t>
            </a:r>
            <a:r>
              <a:rPr lang="pt-BR" dirty="0" err="1" smtClean="0"/>
              <a:t>the</a:t>
            </a:r>
            <a:r>
              <a:rPr lang="pt-BR" dirty="0" smtClean="0"/>
              <a:t> </a:t>
            </a:r>
            <a:r>
              <a:rPr lang="pt-BR" dirty="0" err="1" smtClean="0"/>
              <a:t>Better</a:t>
            </a:r>
            <a:r>
              <a:rPr lang="pt-BR" dirty="0" smtClean="0"/>
              <a:t> </a:t>
            </a:r>
            <a:endParaRPr lang="pt-BR" dirty="0"/>
          </a:p>
        </p:txBody>
      </p:sp>
      <p:sp>
        <p:nvSpPr>
          <p:cNvPr id="41" name="Chave direita 33"/>
          <p:cNvSpPr/>
          <p:nvPr/>
        </p:nvSpPr>
        <p:spPr>
          <a:xfrm>
            <a:off x="5076056" y="3888692"/>
            <a:ext cx="792088" cy="162374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2" name="Retângulo 34"/>
          <p:cNvSpPr/>
          <p:nvPr/>
        </p:nvSpPr>
        <p:spPr>
          <a:xfrm>
            <a:off x="5868144" y="4469369"/>
            <a:ext cx="2588198" cy="47007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The </a:t>
            </a:r>
            <a:r>
              <a:rPr lang="pt-BR" dirty="0" err="1" smtClean="0"/>
              <a:t>Smaller</a:t>
            </a:r>
            <a:r>
              <a:rPr lang="pt-BR" dirty="0" smtClean="0"/>
              <a:t>, </a:t>
            </a:r>
            <a:r>
              <a:rPr lang="pt-BR" dirty="0" err="1" smtClean="0"/>
              <a:t>the</a:t>
            </a:r>
            <a:r>
              <a:rPr lang="pt-BR" dirty="0" smtClean="0"/>
              <a:t> </a:t>
            </a:r>
            <a:r>
              <a:rPr lang="pt-BR" dirty="0" err="1" smtClean="0"/>
              <a:t>Better</a:t>
            </a:r>
            <a:endParaRPr lang="pt-BR" dirty="0"/>
          </a:p>
        </p:txBody>
      </p:sp>
    </p:spTree>
    <p:extLst>
      <p:ext uri="{BB962C8B-B14F-4D97-AF65-F5344CB8AC3E}">
        <p14:creationId xmlns:p14="http://schemas.microsoft.com/office/powerpoint/2010/main" val="3536266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p:spPr>
        <p:txBody>
          <a:bodyPr/>
          <a:lstStyle/>
          <a:p>
            <a:r>
              <a:rPr lang="pt-BR" dirty="0" smtClean="0"/>
              <a:t>Bibliografy</a:t>
            </a:r>
            <a:endParaRPr lang="pt-BR" dirty="0"/>
          </a:p>
        </p:txBody>
      </p:sp>
      <p:sp>
        <p:nvSpPr>
          <p:cNvPr id="3" name="Rectangle 2"/>
          <p:cNvSpPr/>
          <p:nvPr/>
        </p:nvSpPr>
        <p:spPr>
          <a:xfrm>
            <a:off x="107504" y="2132856"/>
            <a:ext cx="8928992" cy="2585323"/>
          </a:xfrm>
          <a:prstGeom prst="rect">
            <a:avLst/>
          </a:prstGeom>
        </p:spPr>
        <p:txBody>
          <a:bodyPr wrap="square">
            <a:spAutoFit/>
          </a:bodyPr>
          <a:lstStyle/>
          <a:p>
            <a:pPr marL="742950" lvl="1" indent="-285750">
              <a:buFont typeface="Arial" panose="020B0604020202020204" pitchFamily="34" charset="0"/>
              <a:buChar char="•"/>
            </a:pPr>
            <a:r>
              <a:rPr lang="pt-BR" dirty="0" smtClean="0"/>
              <a:t>Link </a:t>
            </a:r>
            <a:r>
              <a:rPr lang="pt-BR" dirty="0" smtClean="0">
                <a:hlinkClick r:id="rId2"/>
              </a:rPr>
              <a:t>http://pt.wikipedia.org/wiki/Refra%C3%A7%C3%A3o</a:t>
            </a:r>
            <a:endParaRPr lang="en-US" dirty="0" smtClean="0"/>
          </a:p>
          <a:p>
            <a:pPr marL="742950" lvl="1" indent="-285750">
              <a:buFont typeface="Arial" panose="020B0604020202020204" pitchFamily="34" charset="0"/>
              <a:buChar char="•"/>
            </a:pPr>
            <a:r>
              <a:rPr lang="pt-BR" dirty="0" err="1" smtClean="0"/>
              <a:t>Link</a:t>
            </a:r>
            <a:r>
              <a:rPr lang="pt-BR" dirty="0" err="1" smtClean="0">
                <a:hlinkClick r:id="rId3"/>
              </a:rPr>
              <a:t>http</a:t>
            </a:r>
            <a:r>
              <a:rPr lang="pt-BR" dirty="0">
                <a:hlinkClick r:id="rId3"/>
              </a:rPr>
              <a:t>://axpfep1.if.usp.br/~</a:t>
            </a:r>
            <a:r>
              <a:rPr lang="pt-BR" dirty="0" smtClean="0">
                <a:hlinkClick r:id="rId3"/>
              </a:rPr>
              <a:t>otavianoporquecoisasmolhadasficammaisescuras.html</a:t>
            </a:r>
            <a:r>
              <a:rPr lang="pt-BR" dirty="0" smtClean="0"/>
              <a:t> </a:t>
            </a:r>
            <a:endParaRPr lang="en-US" dirty="0"/>
          </a:p>
          <a:p>
            <a:pPr marL="742950" lvl="1" indent="-285750">
              <a:buFont typeface="Arial" panose="020B0604020202020204" pitchFamily="34" charset="0"/>
              <a:buChar char="•"/>
            </a:pPr>
            <a:r>
              <a:rPr lang="pt-BR" dirty="0"/>
              <a:t>Link </a:t>
            </a:r>
            <a:r>
              <a:rPr lang="pt-BR" dirty="0">
                <a:hlinkClick r:id="rId4"/>
              </a:rPr>
              <a:t>http://pt.wikipedia.org/wiki/Espectro_vis%C3%</a:t>
            </a:r>
            <a:r>
              <a:rPr lang="pt-BR" dirty="0" smtClean="0">
                <a:hlinkClick r:id="rId4"/>
              </a:rPr>
              <a:t>Advel</a:t>
            </a:r>
            <a:endParaRPr lang="pt-BR" dirty="0"/>
          </a:p>
          <a:p>
            <a:pPr marL="742950" lvl="1" indent="-285750">
              <a:buFont typeface="Arial" panose="020B0604020202020204" pitchFamily="34" charset="0"/>
              <a:buChar char="•"/>
            </a:pPr>
            <a:r>
              <a:rPr lang="en-US" dirty="0" err="1" smtClean="0"/>
              <a:t>Lekner</a:t>
            </a:r>
            <a:r>
              <a:rPr lang="en-US" dirty="0"/>
              <a:t>, John. </a:t>
            </a:r>
            <a:r>
              <a:rPr lang="en-US" dirty="0" err="1"/>
              <a:t>Dorf</a:t>
            </a:r>
            <a:r>
              <a:rPr lang="en-US" dirty="0"/>
              <a:t>, Michael C. Why some things are darker when wet., APPLIED OPTICS, Vol.23, No7, 1988</a:t>
            </a:r>
            <a:r>
              <a:rPr lang="en-US" dirty="0" smtClean="0"/>
              <a:t>.</a:t>
            </a:r>
          </a:p>
          <a:p>
            <a:pPr marL="742950" lvl="1" indent="-285750">
              <a:buFont typeface="Arial" panose="020B0604020202020204" pitchFamily="34" charset="0"/>
              <a:buChar char="•"/>
            </a:pPr>
            <a:r>
              <a:rPr lang="pt-BR" dirty="0"/>
              <a:t>Link </a:t>
            </a:r>
            <a:r>
              <a:rPr lang="pt-BR" dirty="0" smtClean="0">
                <a:hlinkClick r:id="rId5"/>
              </a:rPr>
              <a:t>http</a:t>
            </a:r>
            <a:r>
              <a:rPr lang="pt-BR" dirty="0">
                <a:hlinkClick r:id="rId5"/>
              </a:rPr>
              <a:t>://</a:t>
            </a:r>
            <a:r>
              <a:rPr lang="pt-BR" dirty="0" smtClean="0">
                <a:hlinkClick r:id="rId5"/>
              </a:rPr>
              <a:t>www.mspc.eng.br/elemag/opt0210.shtml</a:t>
            </a:r>
            <a:endParaRPr lang="pt-BR" dirty="0"/>
          </a:p>
          <a:p>
            <a:pPr marL="742950" lvl="1" indent="-285750">
              <a:buFont typeface="Arial" panose="020B0604020202020204" pitchFamily="34" charset="0"/>
              <a:buChar char="•"/>
            </a:pPr>
            <a:r>
              <a:rPr lang="pt-BR" dirty="0" smtClean="0"/>
              <a:t>Link </a:t>
            </a:r>
            <a:r>
              <a:rPr lang="en-US" dirty="0"/>
              <a:t>https://</a:t>
            </a:r>
            <a:r>
              <a:rPr lang="en-US" dirty="0" err="1"/>
              <a:t>en.wikipedia.org</a:t>
            </a:r>
            <a:r>
              <a:rPr lang="en-US" dirty="0"/>
              <a:t>/wiki/</a:t>
            </a:r>
            <a:r>
              <a:rPr lang="en-US" dirty="0" err="1"/>
              <a:t>Fresnel_equations</a:t>
            </a: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53626680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69455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17701" t="28873" r="52414" b="31218"/>
          <a:stretch/>
        </p:blipFill>
        <p:spPr bwMode="auto">
          <a:xfrm>
            <a:off x="300101" y="1773246"/>
            <a:ext cx="5040559" cy="4206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ítulo 1"/>
          <p:cNvSpPr>
            <a:spLocks noGrp="1"/>
          </p:cNvSpPr>
          <p:nvPr>
            <p:ph type="title"/>
          </p:nvPr>
        </p:nvSpPr>
        <p:spPr>
          <a:xfrm>
            <a:off x="457200" y="1124744"/>
            <a:ext cx="8229600" cy="648072"/>
          </a:xfrm>
        </p:spPr>
        <p:txBody>
          <a:bodyPr/>
          <a:lstStyle/>
          <a:p>
            <a:r>
              <a:rPr lang="pt-BR" dirty="0" smtClean="0"/>
              <a:t>Appendix 1: S Polarized Light</a:t>
            </a:r>
            <a:endParaRPr lang="pt-BR" dirty="0"/>
          </a:p>
        </p:txBody>
      </p:sp>
      <p:sp>
        <p:nvSpPr>
          <p:cNvPr id="6" name="Rectangle 5"/>
          <p:cNvSpPr/>
          <p:nvPr/>
        </p:nvSpPr>
        <p:spPr>
          <a:xfrm>
            <a:off x="542704" y="5939407"/>
            <a:ext cx="4536504" cy="307777"/>
          </a:xfrm>
          <a:prstGeom prst="rect">
            <a:avLst/>
          </a:prstGeom>
        </p:spPr>
        <p:txBody>
          <a:bodyPr wrap="square">
            <a:spAutoFit/>
          </a:bodyPr>
          <a:lstStyle/>
          <a:p>
            <a:r>
              <a:rPr lang="en-US" sz="1400" dirty="0"/>
              <a:t>http://www.ece.rice.edu/~daniel/262/pdf/lecture13.pdf</a:t>
            </a:r>
          </a:p>
        </p:txBody>
      </p:sp>
      <p:sp>
        <p:nvSpPr>
          <p:cNvPr id="7" name="Left Brace 6"/>
          <p:cNvSpPr/>
          <p:nvPr/>
        </p:nvSpPr>
        <p:spPr>
          <a:xfrm>
            <a:off x="5220072" y="2215763"/>
            <a:ext cx="569759" cy="3240360"/>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789830" y="1916832"/>
            <a:ext cx="195052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Polarized, Thus Lower Light Intensity</a:t>
            </a:r>
            <a:endParaRPr lang="en-US" dirty="0"/>
          </a:p>
        </p:txBody>
      </p:sp>
      <p:cxnSp>
        <p:nvCxnSpPr>
          <p:cNvPr id="9" name="Elbow Connector 8"/>
          <p:cNvCxnSpPr>
            <a:stCxn id="8" idx="3"/>
          </p:cNvCxnSpPr>
          <p:nvPr/>
        </p:nvCxnSpPr>
        <p:spPr>
          <a:xfrm>
            <a:off x="7740351" y="2374032"/>
            <a:ext cx="457200" cy="622920"/>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236296" y="3033405"/>
            <a:ext cx="1706487" cy="9144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Darker, though less intense</a:t>
            </a:r>
            <a:endParaRPr lang="en-US" dirty="0"/>
          </a:p>
        </p:txBody>
      </p:sp>
      <p:sp>
        <p:nvSpPr>
          <p:cNvPr id="11" name="Rectangle 10"/>
          <p:cNvSpPr/>
          <p:nvPr/>
        </p:nvSpPr>
        <p:spPr>
          <a:xfrm>
            <a:off x="5789831" y="4869160"/>
            <a:ext cx="1446465" cy="1224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more Inclined, higher Reflectance</a:t>
            </a:r>
            <a:endParaRPr lang="en-US" dirty="0"/>
          </a:p>
        </p:txBody>
      </p:sp>
      <p:cxnSp>
        <p:nvCxnSpPr>
          <p:cNvPr id="12" name="Straight Arrow Connector 11"/>
          <p:cNvCxnSpPr/>
          <p:nvPr/>
        </p:nvCxnSpPr>
        <p:spPr>
          <a:xfrm flipV="1">
            <a:off x="7236296" y="5481228"/>
            <a:ext cx="241176" cy="97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477473" y="5025007"/>
            <a:ext cx="1559023" cy="914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Minimizing the Phenomenon</a:t>
            </a:r>
            <a:endParaRPr lang="en-US" dirty="0"/>
          </a:p>
        </p:txBody>
      </p:sp>
    </p:spTree>
    <p:extLst>
      <p:ext uri="{BB962C8B-B14F-4D97-AF65-F5344CB8AC3E}">
        <p14:creationId xmlns:p14="http://schemas.microsoft.com/office/powerpoint/2010/main" val="342681173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51495" t="29310" r="20000" b="31886"/>
          <a:stretch/>
        </p:blipFill>
        <p:spPr bwMode="auto">
          <a:xfrm>
            <a:off x="251520" y="1803043"/>
            <a:ext cx="4968552" cy="4227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ítulo 1"/>
          <p:cNvSpPr>
            <a:spLocks noGrp="1"/>
          </p:cNvSpPr>
          <p:nvPr>
            <p:ph type="title"/>
          </p:nvPr>
        </p:nvSpPr>
        <p:spPr>
          <a:xfrm>
            <a:off x="457200" y="1124744"/>
            <a:ext cx="8229600" cy="648072"/>
          </a:xfrm>
        </p:spPr>
        <p:txBody>
          <a:bodyPr/>
          <a:lstStyle/>
          <a:p>
            <a:r>
              <a:rPr lang="pt-BR" dirty="0" err="1" smtClean="0"/>
              <a:t>Appendix</a:t>
            </a:r>
            <a:r>
              <a:rPr lang="pt-BR" dirty="0" smtClean="0"/>
              <a:t> 2: P Polarized Light</a:t>
            </a:r>
            <a:endParaRPr lang="pt-BR" dirty="0"/>
          </a:p>
        </p:txBody>
      </p:sp>
      <p:sp>
        <p:nvSpPr>
          <p:cNvPr id="15" name="Rectangle 14"/>
          <p:cNvSpPr/>
          <p:nvPr/>
        </p:nvSpPr>
        <p:spPr>
          <a:xfrm>
            <a:off x="542704" y="5939407"/>
            <a:ext cx="4536504" cy="307777"/>
          </a:xfrm>
          <a:prstGeom prst="rect">
            <a:avLst/>
          </a:prstGeom>
        </p:spPr>
        <p:txBody>
          <a:bodyPr wrap="square">
            <a:spAutoFit/>
          </a:bodyPr>
          <a:lstStyle/>
          <a:p>
            <a:r>
              <a:rPr lang="en-US" sz="1400" dirty="0"/>
              <a:t>http://www.ece.rice.edu/~daniel/262/pdf/lecture13.pdf</a:t>
            </a:r>
          </a:p>
        </p:txBody>
      </p:sp>
      <p:sp>
        <p:nvSpPr>
          <p:cNvPr id="16" name="Left Brace 15"/>
          <p:cNvSpPr/>
          <p:nvPr/>
        </p:nvSpPr>
        <p:spPr>
          <a:xfrm>
            <a:off x="5113525" y="2215763"/>
            <a:ext cx="569759" cy="3240360"/>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5652120" y="1916832"/>
            <a:ext cx="195052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Polarized, Thus Lower Light Intensity</a:t>
            </a:r>
            <a:endParaRPr lang="en-US" dirty="0"/>
          </a:p>
        </p:txBody>
      </p:sp>
      <p:cxnSp>
        <p:nvCxnSpPr>
          <p:cNvPr id="18" name="Elbow Connector 17"/>
          <p:cNvCxnSpPr>
            <a:stCxn id="17" idx="3"/>
          </p:cNvCxnSpPr>
          <p:nvPr/>
        </p:nvCxnSpPr>
        <p:spPr>
          <a:xfrm>
            <a:off x="7602641" y="2374032"/>
            <a:ext cx="457200" cy="622920"/>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236296" y="3033405"/>
            <a:ext cx="1706487" cy="914400"/>
          </a:xfrm>
          <a:prstGeom prst="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Darker, though less intense</a:t>
            </a:r>
            <a:endParaRPr lang="en-US" dirty="0"/>
          </a:p>
        </p:txBody>
      </p:sp>
      <p:sp>
        <p:nvSpPr>
          <p:cNvPr id="20" name="Rectangle 19"/>
          <p:cNvSpPr/>
          <p:nvPr/>
        </p:nvSpPr>
        <p:spPr>
          <a:xfrm>
            <a:off x="5687170" y="4911029"/>
            <a:ext cx="1230441" cy="1090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 follows a peculiar format</a:t>
            </a:r>
            <a:endParaRPr lang="en-US" dirty="0"/>
          </a:p>
        </p:txBody>
      </p:sp>
      <p:cxnSp>
        <p:nvCxnSpPr>
          <p:cNvPr id="21" name="Straight Arrow Connector 20"/>
          <p:cNvCxnSpPr>
            <a:stCxn id="20" idx="3"/>
          </p:cNvCxnSpPr>
          <p:nvPr/>
        </p:nvCxnSpPr>
        <p:spPr>
          <a:xfrm>
            <a:off x="6917611" y="5456123"/>
            <a:ext cx="342515"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260127" y="4998923"/>
            <a:ext cx="1560346" cy="9144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Where R is minimized, T is Maximized</a:t>
            </a:r>
            <a:endParaRPr lang="en-US" dirty="0">
              <a:solidFill>
                <a:schemeClr val="tx1">
                  <a:lumMod val="95000"/>
                  <a:lumOff val="5000"/>
                </a:schemeClr>
              </a:solidFill>
            </a:endParaRPr>
          </a:p>
        </p:txBody>
      </p:sp>
    </p:spTree>
    <p:extLst>
      <p:ext uri="{BB962C8B-B14F-4D97-AF65-F5344CB8AC3E}">
        <p14:creationId xmlns:p14="http://schemas.microsoft.com/office/powerpoint/2010/main" val="235618612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p:cNvSpPr>
            <a:spLocks noGrp="1"/>
          </p:cNvSpPr>
          <p:nvPr>
            <p:ph type="title"/>
          </p:nvPr>
        </p:nvSpPr>
        <p:spPr>
          <a:xfrm>
            <a:off x="457200" y="1124744"/>
            <a:ext cx="8229600" cy="648072"/>
          </a:xfrm>
        </p:spPr>
        <p:txBody>
          <a:bodyPr/>
          <a:lstStyle/>
          <a:p>
            <a:r>
              <a:rPr lang="pt-BR" dirty="0" smtClean="0"/>
              <a:t>Appendix 3: Incidence Angle</a:t>
            </a:r>
            <a:endParaRPr lang="pt-BR" dirty="0"/>
          </a:p>
        </p:txBody>
      </p:sp>
      <p:sp>
        <p:nvSpPr>
          <p:cNvPr id="23" name="Rectangle 22"/>
          <p:cNvSpPr/>
          <p:nvPr/>
        </p:nvSpPr>
        <p:spPr>
          <a:xfrm>
            <a:off x="971600" y="2026127"/>
            <a:ext cx="1872208" cy="9144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Incident Angle Increase</a:t>
            </a:r>
            <a:endParaRPr lang="en-US" dirty="0">
              <a:solidFill>
                <a:schemeClr val="tx1">
                  <a:lumMod val="95000"/>
                  <a:lumOff val="5000"/>
                </a:schemeClr>
              </a:solidFill>
            </a:endParaRPr>
          </a:p>
        </p:txBody>
      </p:sp>
      <p:sp>
        <p:nvSpPr>
          <p:cNvPr id="24" name="Down Arrow 23"/>
          <p:cNvSpPr/>
          <p:nvPr/>
        </p:nvSpPr>
        <p:spPr>
          <a:xfrm>
            <a:off x="1665388" y="3008915"/>
            <a:ext cx="484632" cy="489204"/>
          </a:xfrm>
          <a:prstGeom prst="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82308" y="3566507"/>
            <a:ext cx="1872208" cy="914400"/>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Higher Reflectance</a:t>
            </a:r>
            <a:endParaRPr lang="en-US" dirty="0">
              <a:solidFill>
                <a:schemeClr val="tx1">
                  <a:lumMod val="95000"/>
                  <a:lumOff val="5000"/>
                </a:schemeClr>
              </a:solidFill>
            </a:endParaRPr>
          </a:p>
        </p:txBody>
      </p:sp>
      <p:sp>
        <p:nvSpPr>
          <p:cNvPr id="26" name="Down Arrow 25"/>
          <p:cNvSpPr/>
          <p:nvPr/>
        </p:nvSpPr>
        <p:spPr>
          <a:xfrm>
            <a:off x="1676096" y="4549295"/>
            <a:ext cx="484632" cy="489204"/>
          </a:xfrm>
          <a:prstGeom prst="down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82308" y="5106888"/>
            <a:ext cx="1872208" cy="91440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95000"/>
                    <a:lumOff val="5000"/>
                  </a:schemeClr>
                </a:solidFill>
              </a:rPr>
              <a:t>Minimizing the Phenomenon</a:t>
            </a:r>
            <a:endParaRPr lang="en-US" dirty="0">
              <a:solidFill>
                <a:schemeClr val="tx1">
                  <a:lumMod val="95000"/>
                  <a:lumOff val="5000"/>
                </a:schemeClr>
              </a:solidFill>
            </a:endParaRPr>
          </a:p>
        </p:txBody>
      </p:sp>
      <p:sp>
        <p:nvSpPr>
          <p:cNvPr id="28" name="Rectangle 27"/>
          <p:cNvSpPr/>
          <p:nvPr/>
        </p:nvSpPr>
        <p:spPr>
          <a:xfrm>
            <a:off x="4222980" y="5929535"/>
            <a:ext cx="3873960" cy="307777"/>
          </a:xfrm>
          <a:prstGeom prst="rect">
            <a:avLst/>
          </a:prstGeom>
        </p:spPr>
        <p:txBody>
          <a:bodyPr wrap="square">
            <a:spAutoFit/>
          </a:bodyPr>
          <a:lstStyle/>
          <a:p>
            <a:r>
              <a:rPr lang="en-US" sz="1400" dirty="0"/>
              <a:t>https://en.wikipedia.org/wiki/Fresnel_equations</a:t>
            </a:r>
          </a:p>
        </p:txBody>
      </p:sp>
      <p:pic>
        <p:nvPicPr>
          <p:cNvPr id="29" name="Picture 28" descr="http://upload.wikimedia.org/wikipedia/commons/thumb/a/a4/Fresnel_reflection.svg/800px-Fresnel_reflection.svg.png"/>
          <p:cNvPicPr>
            <a:picLocks noChangeAspect="1" noChangeArrowheads="1"/>
          </p:cNvPicPr>
          <p:nvPr/>
        </p:nvPicPr>
        <p:blipFill rotWithShape="1">
          <a:blip r:embed="rId2">
            <a:extLst>
              <a:ext uri="{28A0092B-C50C-407E-A947-70E740481C1C}">
                <a14:useLocalDpi xmlns:a14="http://schemas.microsoft.com/office/drawing/2010/main" val="0"/>
              </a:ext>
            </a:extLst>
          </a:blip>
          <a:srcRect r="47936"/>
          <a:stretch/>
        </p:blipFill>
        <p:spPr bwMode="auto">
          <a:xfrm>
            <a:off x="3845466" y="1732730"/>
            <a:ext cx="4628988" cy="422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77395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p:cNvSpPr>
            <a:spLocks noGrp="1"/>
          </p:cNvSpPr>
          <p:nvPr>
            <p:ph type="title"/>
          </p:nvPr>
        </p:nvSpPr>
        <p:spPr>
          <a:xfrm>
            <a:off x="457200" y="1124744"/>
            <a:ext cx="8229600" cy="648072"/>
          </a:xfrm>
        </p:spPr>
        <p:txBody>
          <a:bodyPr/>
          <a:lstStyle/>
          <a:p>
            <a:r>
              <a:rPr lang="pt-BR" dirty="0" err="1" smtClean="0"/>
              <a:t>Appendix</a:t>
            </a:r>
            <a:r>
              <a:rPr lang="pt-BR" dirty="0" smtClean="0"/>
              <a:t> 4: Light </a:t>
            </a:r>
            <a:r>
              <a:rPr lang="pt-BR" dirty="0" err="1" smtClean="0"/>
              <a:t>Source</a:t>
            </a:r>
            <a:r>
              <a:rPr lang="pt-BR" dirty="0" smtClean="0"/>
              <a:t> </a:t>
            </a:r>
            <a:r>
              <a:rPr lang="pt-BR" dirty="0" err="1" smtClean="0"/>
              <a:t>Comparison</a:t>
            </a:r>
            <a:endParaRPr lang="pt-BR" dirty="0"/>
          </a:p>
        </p:txBody>
      </p:sp>
      <p:graphicFrame>
        <p:nvGraphicFramePr>
          <p:cNvPr id="11" name="Gráfico 9"/>
          <p:cNvGraphicFramePr>
            <a:graphicFrameLocks/>
          </p:cNvGraphicFramePr>
          <p:nvPr>
            <p:extLst>
              <p:ext uri="{D42A27DB-BD31-4B8C-83A1-F6EECF244321}">
                <p14:modId xmlns:p14="http://schemas.microsoft.com/office/powerpoint/2010/main" val="4221601911"/>
              </p:ext>
            </p:extLst>
          </p:nvPr>
        </p:nvGraphicFramePr>
        <p:xfrm>
          <a:off x="395536" y="1916832"/>
          <a:ext cx="6318448" cy="4222308"/>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Conector de seta reta 3"/>
          <p:cNvCxnSpPr/>
          <p:nvPr/>
        </p:nvCxnSpPr>
        <p:spPr>
          <a:xfrm flipV="1">
            <a:off x="5580112" y="2204864"/>
            <a:ext cx="1368152" cy="720080"/>
          </a:xfrm>
          <a:prstGeom prst="straightConnector1">
            <a:avLst/>
          </a:prstGeom>
          <a:ln>
            <a:solidFill>
              <a:schemeClr val="tx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tângulo 8"/>
          <p:cNvSpPr/>
          <p:nvPr/>
        </p:nvSpPr>
        <p:spPr>
          <a:xfrm>
            <a:off x="6948264" y="2107704"/>
            <a:ext cx="2051720" cy="914400"/>
          </a:xfrm>
          <a:prstGeom prst="rect">
            <a:avLst/>
          </a:prstGeom>
          <a:solidFill>
            <a:schemeClr val="accent3">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Focalizing</a:t>
            </a:r>
            <a:r>
              <a:rPr lang="pt-BR" dirty="0" smtClean="0">
                <a:solidFill>
                  <a:schemeClr val="tx1"/>
                </a:solidFill>
              </a:rPr>
              <a:t> </a:t>
            </a:r>
            <a:r>
              <a:rPr lang="pt-BR" dirty="0" err="1" smtClean="0">
                <a:solidFill>
                  <a:schemeClr val="tx1"/>
                </a:solidFill>
              </a:rPr>
              <a:t>power</a:t>
            </a:r>
            <a:endParaRPr lang="pt-BR" dirty="0">
              <a:solidFill>
                <a:schemeClr val="tx1"/>
              </a:solidFill>
            </a:endParaRPr>
          </a:p>
        </p:txBody>
      </p:sp>
    </p:spTree>
    <p:extLst>
      <p:ext uri="{BB962C8B-B14F-4D97-AF65-F5344CB8AC3E}">
        <p14:creationId xmlns:p14="http://schemas.microsoft.com/office/powerpoint/2010/main" val="392253438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p:spPr>
        <p:txBody>
          <a:bodyPr/>
          <a:lstStyle/>
          <a:p>
            <a:r>
              <a:rPr lang="pt-BR" dirty="0" err="1" smtClean="0"/>
              <a:t>Appendix</a:t>
            </a:r>
            <a:r>
              <a:rPr lang="pt-BR" dirty="0" smtClean="0"/>
              <a:t> 5: </a:t>
            </a:r>
            <a:r>
              <a:rPr lang="pt-BR" dirty="0" err="1" smtClean="0"/>
              <a:t>Wet</a:t>
            </a:r>
            <a:r>
              <a:rPr lang="pt-BR" dirty="0" smtClean="0"/>
              <a:t>, </a:t>
            </a:r>
            <a:r>
              <a:rPr lang="pt-BR" dirty="0" err="1" smtClean="0"/>
              <a:t>Transparent</a:t>
            </a:r>
            <a:r>
              <a:rPr lang="pt-BR" dirty="0" smtClean="0"/>
              <a:t>, White </a:t>
            </a:r>
            <a:r>
              <a:rPr lang="pt-BR" dirty="0" err="1" smtClean="0"/>
              <a:t>Cloths</a:t>
            </a:r>
            <a:endParaRPr lang="pt-BR" dirty="0"/>
          </a:p>
        </p:txBody>
      </p:sp>
      <p:sp>
        <p:nvSpPr>
          <p:cNvPr id="3" name="Rectangle 2"/>
          <p:cNvSpPr/>
          <p:nvPr/>
        </p:nvSpPr>
        <p:spPr>
          <a:xfrm>
            <a:off x="-4501008" y="335846"/>
            <a:ext cx="4572000" cy="6186309"/>
          </a:xfrm>
          <a:prstGeom prst="rect">
            <a:avLst/>
          </a:prstGeom>
        </p:spPr>
        <p:txBody>
          <a:bodyPr>
            <a:spAutoFit/>
          </a:bodyPr>
          <a:lstStyle/>
          <a:p>
            <a:r>
              <a:rPr lang="pt-BR" dirty="0"/>
              <a:t>       Coisas molhadas são, usualmente, mais escuras, quando as observamos sob iluminação, pois a luz penetra mais facilmente do que quando secas. Areia, papel, cimento, terra, etc, têm essa propriedade.</a:t>
            </a:r>
          </a:p>
          <a:p>
            <a:r>
              <a:rPr lang="pt-BR" dirty="0"/>
              <a:t>Mas, se a luz penetra mais profundamente em coisas molhadas, então elas podem ser mais transparentes ou translúcidas do que quando secas? Sim. Pegue um pedaço de papel de cozinha (ou guardanapo de papel, ou papel de enxugar a mão) e, observando contra uma fonte de luz, note que, se molhado, mais luz o atravessa.</a:t>
            </a:r>
          </a:p>
          <a:p>
            <a:r>
              <a:rPr lang="pt-BR" dirty="0"/>
              <a:t>O mesmo ocorre com tecidos: se molhados, ficam mais escuros quando são observados sob a luz ... mas ficam também mais transparentes, o que, constrangedoramente, ocorre quando se mergulha na água com um tecido inadequado</a:t>
            </a:r>
          </a:p>
        </p:txBody>
      </p:sp>
      <p:sp>
        <p:nvSpPr>
          <p:cNvPr id="4" name="Retângulo 3"/>
          <p:cNvSpPr/>
          <p:nvPr/>
        </p:nvSpPr>
        <p:spPr>
          <a:xfrm>
            <a:off x="1691680" y="1881641"/>
            <a:ext cx="1818259" cy="190740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Seta para a direita 5"/>
          <p:cNvSpPr/>
          <p:nvPr/>
        </p:nvSpPr>
        <p:spPr>
          <a:xfrm rot="19265584">
            <a:off x="669604" y="3186683"/>
            <a:ext cx="978408" cy="484632"/>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Seta para a direita 7"/>
          <p:cNvSpPr/>
          <p:nvPr/>
        </p:nvSpPr>
        <p:spPr>
          <a:xfrm rot="19554067">
            <a:off x="3561336" y="2168252"/>
            <a:ext cx="807713" cy="457953"/>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8"/>
          <p:cNvSpPr/>
          <p:nvPr/>
        </p:nvSpPr>
        <p:spPr>
          <a:xfrm rot="13297447">
            <a:off x="1020020" y="2561499"/>
            <a:ext cx="635670" cy="371093"/>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a direita 9"/>
          <p:cNvSpPr/>
          <p:nvPr/>
        </p:nvSpPr>
        <p:spPr>
          <a:xfrm>
            <a:off x="405126" y="5278317"/>
            <a:ext cx="489204" cy="484632"/>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10"/>
          <p:cNvSpPr/>
          <p:nvPr/>
        </p:nvSpPr>
        <p:spPr>
          <a:xfrm>
            <a:off x="1139889" y="4935616"/>
            <a:ext cx="2370050" cy="56352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Higher</a:t>
            </a:r>
            <a:r>
              <a:rPr lang="pt-BR" dirty="0" smtClean="0">
                <a:solidFill>
                  <a:schemeClr val="tx1"/>
                </a:solidFill>
              </a:rPr>
              <a:t> </a:t>
            </a:r>
            <a:r>
              <a:rPr lang="pt-BR" dirty="0" err="1" smtClean="0">
                <a:solidFill>
                  <a:schemeClr val="tx1"/>
                </a:solidFill>
              </a:rPr>
              <a:t>Transmitance</a:t>
            </a:r>
            <a:endParaRPr lang="pt-BR" dirty="0">
              <a:solidFill>
                <a:schemeClr val="tx1"/>
              </a:solidFill>
            </a:endParaRPr>
          </a:p>
        </p:txBody>
      </p:sp>
      <p:sp>
        <p:nvSpPr>
          <p:cNvPr id="10" name="Retângulo 11"/>
          <p:cNvSpPr/>
          <p:nvPr/>
        </p:nvSpPr>
        <p:spPr>
          <a:xfrm>
            <a:off x="1139889" y="5601784"/>
            <a:ext cx="2370050" cy="563520"/>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Lower</a:t>
            </a:r>
            <a:r>
              <a:rPr lang="pt-BR" dirty="0" smtClean="0"/>
              <a:t> </a:t>
            </a:r>
            <a:r>
              <a:rPr lang="pt-BR" dirty="0" err="1" smtClean="0"/>
              <a:t>Reflectance</a:t>
            </a:r>
            <a:endParaRPr lang="pt-BR" dirty="0"/>
          </a:p>
        </p:txBody>
      </p:sp>
      <p:sp>
        <p:nvSpPr>
          <p:cNvPr id="11" name="Chave esquerda 12"/>
          <p:cNvSpPr/>
          <p:nvPr/>
        </p:nvSpPr>
        <p:spPr>
          <a:xfrm rot="10800000">
            <a:off x="3509939" y="5144584"/>
            <a:ext cx="576064" cy="7389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Retângulo 13"/>
          <p:cNvSpPr/>
          <p:nvPr/>
        </p:nvSpPr>
        <p:spPr>
          <a:xfrm>
            <a:off x="4055653" y="5235757"/>
            <a:ext cx="2370050" cy="563520"/>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Darker</a:t>
            </a:r>
            <a:r>
              <a:rPr lang="pt-BR" dirty="0" smtClean="0"/>
              <a:t> </a:t>
            </a:r>
            <a:r>
              <a:rPr lang="pt-BR" dirty="0" err="1" smtClean="0"/>
              <a:t>and</a:t>
            </a:r>
            <a:r>
              <a:rPr lang="pt-BR" dirty="0" smtClean="0"/>
              <a:t> </a:t>
            </a:r>
            <a:r>
              <a:rPr lang="pt-BR" dirty="0" err="1" smtClean="0"/>
              <a:t>Transparent</a:t>
            </a:r>
            <a:endParaRPr lang="pt-BR" dirty="0"/>
          </a:p>
        </p:txBody>
      </p:sp>
      <p:pic>
        <p:nvPicPr>
          <p:cNvPr id="13" name="IMG_407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726" r="28650"/>
          <a:stretch/>
        </p:blipFill>
        <p:spPr>
          <a:xfrm rot="5400000">
            <a:off x="4983227" y="1721629"/>
            <a:ext cx="3262436" cy="3364809"/>
          </a:xfrm>
          <a:prstGeom prst="rect">
            <a:avLst/>
          </a:prstGeom>
        </p:spPr>
      </p:pic>
    </p:spTree>
    <p:extLst>
      <p:ext uri="{BB962C8B-B14F-4D97-AF65-F5344CB8AC3E}">
        <p14:creationId xmlns:p14="http://schemas.microsoft.com/office/powerpoint/2010/main" val="399385132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24744"/>
            <a:ext cx="8229600" cy="648072"/>
          </a:xfrm>
        </p:spPr>
        <p:txBody>
          <a:bodyPr/>
          <a:lstStyle/>
          <a:p>
            <a:r>
              <a:rPr lang="pt-BR" dirty="0" err="1" smtClean="0"/>
              <a:t>Appendix</a:t>
            </a:r>
            <a:r>
              <a:rPr lang="pt-BR" dirty="0" smtClean="0"/>
              <a:t> 5: </a:t>
            </a:r>
            <a:r>
              <a:rPr lang="pt-BR" dirty="0" err="1" smtClean="0"/>
              <a:t>Brewster´s</a:t>
            </a:r>
            <a:r>
              <a:rPr lang="pt-BR" dirty="0" smtClean="0"/>
              <a:t> </a:t>
            </a:r>
            <a:r>
              <a:rPr lang="pt-BR" dirty="0" err="1" smtClean="0"/>
              <a:t>Angle</a:t>
            </a:r>
            <a:endParaRPr lang="pt-BR" dirty="0"/>
          </a:p>
        </p:txBody>
      </p:sp>
    </p:spTree>
    <p:extLst>
      <p:ext uri="{BB962C8B-B14F-4D97-AF65-F5344CB8AC3E}">
        <p14:creationId xmlns:p14="http://schemas.microsoft.com/office/powerpoint/2010/main" val="14602211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
          <p:cNvSpPr txBox="1">
            <a:spLocks/>
          </p:cNvSpPr>
          <p:nvPr/>
        </p:nvSpPr>
        <p:spPr>
          <a:xfrm>
            <a:off x="457200" y="1124744"/>
            <a:ext cx="8229600" cy="648072"/>
          </a:xfrm>
          <a:prstGeom prst="rect">
            <a:avLst/>
          </a:prstGeom>
          <a:solidFill>
            <a:schemeClr val="bg2"/>
          </a:solidFill>
        </p:spPr>
        <p:txBody>
          <a:bodyPr vert="horz" lIns="91440" tIns="45720" rIns="91440" bIns="45720" rtlCol="0" anchor="ctr">
            <a:noAutofit/>
          </a:bodyPr>
          <a:lstStyle>
            <a:lvl1pPr algn="l" defTabSz="914400" rtl="0" eaLnBrk="1" latinLnBrk="0" hangingPunct="1">
              <a:spcBef>
                <a:spcPct val="0"/>
              </a:spcBef>
              <a:buNone/>
              <a:defRPr sz="2800" b="1" kern="1200">
                <a:solidFill>
                  <a:schemeClr val="accent3">
                    <a:lumMod val="75000"/>
                  </a:schemeClr>
                </a:solidFill>
                <a:latin typeface="+mj-lt"/>
                <a:ea typeface="+mj-ea"/>
                <a:cs typeface="+mj-cs"/>
              </a:defRPr>
            </a:lvl1pPr>
          </a:lstStyle>
          <a:p>
            <a:r>
              <a:rPr lang="pt-BR" smtClean="0"/>
              <a:t>Qualitative Analysis: Surface Reflection</a:t>
            </a:r>
            <a:endParaRPr lang="pt-BR" dirty="0"/>
          </a:p>
        </p:txBody>
      </p:sp>
      <p:sp>
        <p:nvSpPr>
          <p:cNvPr id="18" name="Rectangle 17"/>
          <p:cNvSpPr/>
          <p:nvPr/>
        </p:nvSpPr>
        <p:spPr>
          <a:xfrm>
            <a:off x="1143000" y="4357253"/>
            <a:ext cx="6858000" cy="1371600"/>
          </a:xfrm>
          <a:prstGeom prst="rect">
            <a:avLst/>
          </a:prstGeom>
          <a:solidFill>
            <a:schemeClr val="bg1">
              <a:lumMod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endCxn id="18" idx="0"/>
          </p:cNvCxnSpPr>
          <p:nvPr/>
        </p:nvCxnSpPr>
        <p:spPr>
          <a:xfrm>
            <a:off x="2514600" y="2376053"/>
            <a:ext cx="2057400" cy="1981200"/>
          </a:xfrm>
          <a:prstGeom prst="straightConnector1">
            <a:avLst/>
          </a:prstGeom>
          <a:ln w="571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009900" y="2362200"/>
            <a:ext cx="2057400" cy="1981200"/>
          </a:xfrm>
          <a:prstGeom prst="straightConnector1">
            <a:avLst/>
          </a:prstGeom>
          <a:ln w="571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981200" y="2362200"/>
            <a:ext cx="2057400" cy="1981200"/>
          </a:xfrm>
          <a:prstGeom prst="straightConnector1">
            <a:avLst/>
          </a:prstGeom>
          <a:ln w="571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38600" y="4343400"/>
            <a:ext cx="304800" cy="914400"/>
          </a:xfrm>
          <a:prstGeom prst="straightConnector1">
            <a:avLst/>
          </a:prstGeom>
          <a:ln w="19050">
            <a:solidFill>
              <a:srgbClr val="FFC429"/>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4335482"/>
            <a:ext cx="304800" cy="914400"/>
          </a:xfrm>
          <a:prstGeom prst="straightConnector1">
            <a:avLst/>
          </a:prstGeom>
          <a:ln w="19050">
            <a:solidFill>
              <a:srgbClr val="FFC429"/>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067300" y="4357253"/>
            <a:ext cx="304800" cy="914400"/>
          </a:xfrm>
          <a:prstGeom prst="straightConnector1">
            <a:avLst/>
          </a:prstGeom>
          <a:ln w="19050">
            <a:solidFill>
              <a:srgbClr val="FFC429"/>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038600" y="2368134"/>
            <a:ext cx="1524000" cy="1967348"/>
          </a:xfrm>
          <a:prstGeom prst="straightConnector1">
            <a:avLst/>
          </a:prstGeom>
          <a:ln w="28575">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572000" y="2376053"/>
            <a:ext cx="1524000" cy="1967348"/>
          </a:xfrm>
          <a:prstGeom prst="straightConnector1">
            <a:avLst/>
          </a:prstGeom>
          <a:ln w="28575">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067300" y="2376052"/>
            <a:ext cx="1524000" cy="1967348"/>
          </a:xfrm>
          <a:prstGeom prst="straightConnector1">
            <a:avLst/>
          </a:prstGeom>
          <a:ln w="28575">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43000" y="4343400"/>
            <a:ext cx="6858000" cy="13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414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2000"/>
                                        <p:tgtEl>
                                          <p:spTgt spid="20"/>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2000"/>
                                        <p:tgtEl>
                                          <p:spTgt spid="21"/>
                                        </p:tgtEl>
                                      </p:cBhvr>
                                    </p:animEffect>
                                  </p:childTnLst>
                                </p:cTn>
                              </p:par>
                              <p:par>
                                <p:cTn id="14" presetID="22" presetClass="entr" presetSubtype="1" fill="hold"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2000"/>
                                        <p:tgtEl>
                                          <p:spTgt spid="22"/>
                                        </p:tgtEl>
                                      </p:cBhvr>
                                    </p:animEffect>
                                  </p:childTnLst>
                                </p:cTn>
                              </p:par>
                              <p:par>
                                <p:cTn id="17" presetID="22" presetClass="entr" presetSubtype="1" fill="hold" nodeType="withEffect">
                                  <p:stCondLst>
                                    <p:cond delay="20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2000"/>
                                        <p:tgtEl>
                                          <p:spTgt spid="23"/>
                                        </p:tgtEl>
                                      </p:cBhvr>
                                    </p:animEffect>
                                  </p:childTnLst>
                                </p:cTn>
                              </p:par>
                              <p:par>
                                <p:cTn id="20" presetID="22" presetClass="entr" presetSubtype="1" fill="hold" nodeType="withEffect">
                                  <p:stCondLst>
                                    <p:cond delay="200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2000"/>
                                        <p:tgtEl>
                                          <p:spTgt spid="24"/>
                                        </p:tgtEl>
                                      </p:cBhvr>
                                    </p:animEffect>
                                  </p:childTnLst>
                                </p:cTn>
                              </p:par>
                              <p:par>
                                <p:cTn id="23" presetID="22" presetClass="entr" presetSubtype="4" fill="hold" nodeType="withEffect">
                                  <p:stCondLst>
                                    <p:cond delay="200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2000"/>
                                        <p:tgtEl>
                                          <p:spTgt spid="27"/>
                                        </p:tgtEl>
                                      </p:cBhvr>
                                    </p:animEffect>
                                  </p:childTnLst>
                                </p:cTn>
                              </p:par>
                              <p:par>
                                <p:cTn id="26" presetID="22" presetClass="entr" presetSubtype="4" fill="hold" nodeType="withEffect">
                                  <p:stCondLst>
                                    <p:cond delay="200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2000"/>
                                        <p:tgtEl>
                                          <p:spTgt spid="26"/>
                                        </p:tgtEl>
                                      </p:cBhvr>
                                    </p:animEffect>
                                  </p:childTnLst>
                                </p:cTn>
                              </p:par>
                              <p:par>
                                <p:cTn id="29" presetID="22" presetClass="entr" presetSubtype="4" fill="hold" nodeType="withEffect">
                                  <p:stCondLst>
                                    <p:cond delay="200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2000"/>
                                        <p:tgtEl>
                                          <p:spTgt spid="25"/>
                                        </p:tgtEl>
                                      </p:cBhvr>
                                    </p:animEffect>
                                  </p:childTnLst>
                                </p:cTn>
                              </p:par>
                              <p:par>
                                <p:cTn id="32" presetID="22" presetClass="exit" presetSubtype="1" fill="hold" nodeType="withEffect">
                                  <p:stCondLst>
                                    <p:cond delay="2000"/>
                                  </p:stCondLst>
                                  <p:childTnLst>
                                    <p:animEffect transition="out" filter="wipe(up)">
                                      <p:cBhvr>
                                        <p:cTn id="33" dur="2000"/>
                                        <p:tgtEl>
                                          <p:spTgt spid="19"/>
                                        </p:tgtEl>
                                      </p:cBhvr>
                                    </p:animEffect>
                                    <p:set>
                                      <p:cBhvr>
                                        <p:cTn id="34" dur="1" fill="hold">
                                          <p:stCondLst>
                                            <p:cond delay="1999"/>
                                          </p:stCondLst>
                                        </p:cTn>
                                        <p:tgtEl>
                                          <p:spTgt spid="19"/>
                                        </p:tgtEl>
                                        <p:attrNameLst>
                                          <p:attrName>style.visibility</p:attrName>
                                        </p:attrNameLst>
                                      </p:cBhvr>
                                      <p:to>
                                        <p:strVal val="hidden"/>
                                      </p:to>
                                    </p:set>
                                  </p:childTnLst>
                                </p:cTn>
                              </p:par>
                              <p:par>
                                <p:cTn id="35" presetID="22" presetClass="exit" presetSubtype="1" fill="hold" nodeType="withEffect">
                                  <p:stCondLst>
                                    <p:cond delay="2000"/>
                                  </p:stCondLst>
                                  <p:childTnLst>
                                    <p:animEffect transition="out" filter="wipe(up)">
                                      <p:cBhvr>
                                        <p:cTn id="36" dur="2000"/>
                                        <p:tgtEl>
                                          <p:spTgt spid="20"/>
                                        </p:tgtEl>
                                      </p:cBhvr>
                                    </p:animEffect>
                                    <p:set>
                                      <p:cBhvr>
                                        <p:cTn id="37" dur="1" fill="hold">
                                          <p:stCondLst>
                                            <p:cond delay="1999"/>
                                          </p:stCondLst>
                                        </p:cTn>
                                        <p:tgtEl>
                                          <p:spTgt spid="20"/>
                                        </p:tgtEl>
                                        <p:attrNameLst>
                                          <p:attrName>style.visibility</p:attrName>
                                        </p:attrNameLst>
                                      </p:cBhvr>
                                      <p:to>
                                        <p:strVal val="hidden"/>
                                      </p:to>
                                    </p:set>
                                  </p:childTnLst>
                                </p:cTn>
                              </p:par>
                              <p:par>
                                <p:cTn id="38" presetID="22" presetClass="exit" presetSubtype="1" fill="hold" nodeType="withEffect">
                                  <p:stCondLst>
                                    <p:cond delay="2000"/>
                                  </p:stCondLst>
                                  <p:childTnLst>
                                    <p:animEffect transition="out" filter="wipe(up)">
                                      <p:cBhvr>
                                        <p:cTn id="39" dur="2000"/>
                                        <p:tgtEl>
                                          <p:spTgt spid="21"/>
                                        </p:tgtEl>
                                      </p:cBhvr>
                                    </p:animEffect>
                                    <p:set>
                                      <p:cBhvr>
                                        <p:cTn id="40"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a:spLocks noGrp="1"/>
          </p:cNvSpPr>
          <p:nvPr>
            <p:ph type="title"/>
          </p:nvPr>
        </p:nvSpPr>
        <p:spPr>
          <a:xfrm>
            <a:off x="457200" y="1124744"/>
            <a:ext cx="8229600" cy="648072"/>
          </a:xfrm>
        </p:spPr>
        <p:txBody>
          <a:bodyPr/>
          <a:lstStyle/>
          <a:p>
            <a:r>
              <a:rPr lang="pt-BR" dirty="0" smtClean="0"/>
              <a:t>Qualitative Analysis: Surface Reflection</a:t>
            </a:r>
            <a:endParaRPr lang="pt-BR" dirty="0"/>
          </a:p>
        </p:txBody>
      </p:sp>
      <p:sp>
        <p:nvSpPr>
          <p:cNvPr id="20" name="Rectangle 19"/>
          <p:cNvSpPr/>
          <p:nvPr/>
        </p:nvSpPr>
        <p:spPr>
          <a:xfrm>
            <a:off x="1129308" y="5015345"/>
            <a:ext cx="6858000" cy="928253"/>
          </a:xfrm>
          <a:prstGeom prst="rect">
            <a:avLst/>
          </a:prstGeom>
          <a:solidFill>
            <a:srgbClr val="7F7F7F"/>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129308" y="3719947"/>
            <a:ext cx="6840000" cy="1295398"/>
          </a:xfrm>
          <a:prstGeom prst="rect">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95400" y="2272147"/>
            <a:ext cx="1524000" cy="1447800"/>
          </a:xfrm>
          <a:prstGeom prst="straightConnector1">
            <a:avLst/>
          </a:prstGeom>
          <a:ln w="571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819400" y="2057400"/>
            <a:ext cx="1600200" cy="1663290"/>
          </a:xfrm>
          <a:prstGeom prst="straightConnector1">
            <a:avLst/>
          </a:prstGeom>
          <a:ln w="28575">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19400" y="3720690"/>
            <a:ext cx="457200" cy="1294655"/>
          </a:xfrm>
          <a:prstGeom prst="straightConnector1">
            <a:avLst/>
          </a:prstGeom>
          <a:ln w="571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276600" y="5015345"/>
            <a:ext cx="152400" cy="928255"/>
          </a:xfrm>
          <a:prstGeom prst="straightConnector1">
            <a:avLst/>
          </a:prstGeom>
          <a:ln w="3810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276600" y="3719947"/>
            <a:ext cx="838200" cy="1295398"/>
          </a:xfrm>
          <a:prstGeom prst="straightConnector1">
            <a:avLst/>
          </a:prstGeom>
          <a:ln w="3810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114800" y="3720690"/>
            <a:ext cx="685800" cy="1294655"/>
          </a:xfrm>
          <a:prstGeom prst="straightConnector1">
            <a:avLst/>
          </a:prstGeom>
          <a:ln w="3810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114800" y="2195947"/>
            <a:ext cx="2209800" cy="1524000"/>
          </a:xfrm>
          <a:prstGeom prst="straightConnector1">
            <a:avLst/>
          </a:prstGeom>
          <a:ln w="190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800600" y="5015345"/>
            <a:ext cx="228600" cy="928253"/>
          </a:xfrm>
          <a:prstGeom prst="straightConnector1">
            <a:avLst/>
          </a:prstGeom>
          <a:ln w="190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800600" y="3720690"/>
            <a:ext cx="1295400" cy="1294655"/>
          </a:xfrm>
          <a:prstGeom prst="straightConnector1">
            <a:avLst/>
          </a:prstGeom>
          <a:ln w="190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096000" y="2195947"/>
            <a:ext cx="1905000" cy="1524744"/>
          </a:xfrm>
          <a:prstGeom prst="straightConnector1">
            <a:avLst/>
          </a:prstGeom>
          <a:ln w="190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96000" y="3720692"/>
            <a:ext cx="952500" cy="1294653"/>
          </a:xfrm>
          <a:prstGeom prst="straightConnector1">
            <a:avLst/>
          </a:prstGeom>
          <a:ln w="1905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48500" y="5015345"/>
            <a:ext cx="266700" cy="928255"/>
          </a:xfrm>
          <a:prstGeom prst="straightConnector1">
            <a:avLst/>
          </a:prstGeom>
          <a:ln w="12700">
            <a:solidFill>
              <a:srgbClr val="FFC42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7048500" y="3720692"/>
            <a:ext cx="952500" cy="1294653"/>
          </a:xfrm>
          <a:prstGeom prst="straightConnector1">
            <a:avLst/>
          </a:prstGeom>
          <a:ln w="19050">
            <a:solidFill>
              <a:srgbClr val="FFC429"/>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61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1500"/>
                                        <p:tgtEl>
                                          <p:spTgt spid="22"/>
                                        </p:tgtEl>
                                      </p:cBhvr>
                                    </p:animEffect>
                                  </p:childTnLst>
                                </p:cTn>
                              </p:par>
                              <p:par>
                                <p:cTn id="8" presetID="22" presetClass="entr" presetSubtype="1" fill="hold" nodeType="withEffect">
                                  <p:stCondLst>
                                    <p:cond delay="150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1500"/>
                                        <p:tgtEl>
                                          <p:spTgt spid="24"/>
                                        </p:tgtEl>
                                      </p:cBhvr>
                                    </p:animEffect>
                                  </p:childTnLst>
                                </p:cTn>
                              </p:par>
                              <p:par>
                                <p:cTn id="11" presetID="22" presetClass="entr" presetSubtype="4" fill="hold"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1500"/>
                                        <p:tgtEl>
                                          <p:spTgt spid="23"/>
                                        </p:tgtEl>
                                      </p:cBhvr>
                                    </p:animEffect>
                                  </p:childTnLst>
                                </p:cTn>
                              </p:par>
                              <p:par>
                                <p:cTn id="14" presetID="22" presetClass="exit" presetSubtype="1" fill="hold" nodeType="withEffect">
                                  <p:stCondLst>
                                    <p:cond delay="1500"/>
                                  </p:stCondLst>
                                  <p:childTnLst>
                                    <p:animEffect transition="out" filter="wipe(up)">
                                      <p:cBhvr>
                                        <p:cTn id="15" dur="1500"/>
                                        <p:tgtEl>
                                          <p:spTgt spid="22"/>
                                        </p:tgtEl>
                                      </p:cBhvr>
                                    </p:animEffect>
                                    <p:set>
                                      <p:cBhvr>
                                        <p:cTn id="16" dur="1" fill="hold">
                                          <p:stCondLst>
                                            <p:cond delay="1499"/>
                                          </p:stCondLst>
                                        </p:cTn>
                                        <p:tgtEl>
                                          <p:spTgt spid="22"/>
                                        </p:tgtEl>
                                        <p:attrNameLst>
                                          <p:attrName>style.visibility</p:attrName>
                                        </p:attrNameLst>
                                      </p:cBhvr>
                                      <p:to>
                                        <p:strVal val="hidden"/>
                                      </p:to>
                                    </p:set>
                                  </p:childTnLst>
                                </p:cTn>
                              </p:par>
                              <p:par>
                                <p:cTn id="17" presetID="22" presetClass="entr" presetSubtype="1" fill="hold" nodeType="withEffect">
                                  <p:stCondLst>
                                    <p:cond delay="300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1500"/>
                                        <p:tgtEl>
                                          <p:spTgt spid="25"/>
                                        </p:tgtEl>
                                      </p:cBhvr>
                                    </p:animEffect>
                                  </p:childTnLst>
                                </p:cTn>
                              </p:par>
                              <p:par>
                                <p:cTn id="20" presetID="22" presetClass="entr" presetSubtype="4" fill="hold" nodeType="withEffect">
                                  <p:stCondLst>
                                    <p:cond delay="300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1500"/>
                                        <p:tgtEl>
                                          <p:spTgt spid="26"/>
                                        </p:tgtEl>
                                      </p:cBhvr>
                                    </p:animEffect>
                                  </p:childTnLst>
                                </p:cTn>
                              </p:par>
                              <p:par>
                                <p:cTn id="23" presetID="22" presetClass="exit" presetSubtype="1" fill="hold" nodeType="withEffect">
                                  <p:stCondLst>
                                    <p:cond delay="3000"/>
                                  </p:stCondLst>
                                  <p:childTnLst>
                                    <p:animEffect transition="out" filter="wipe(up)">
                                      <p:cBhvr>
                                        <p:cTn id="24" dur="1500"/>
                                        <p:tgtEl>
                                          <p:spTgt spid="24"/>
                                        </p:tgtEl>
                                      </p:cBhvr>
                                    </p:animEffect>
                                    <p:set>
                                      <p:cBhvr>
                                        <p:cTn id="25" dur="1" fill="hold">
                                          <p:stCondLst>
                                            <p:cond delay="1499"/>
                                          </p:stCondLst>
                                        </p:cTn>
                                        <p:tgtEl>
                                          <p:spTgt spid="24"/>
                                        </p:tgtEl>
                                        <p:attrNameLst>
                                          <p:attrName>style.visibility</p:attrName>
                                        </p:attrNameLst>
                                      </p:cBhvr>
                                      <p:to>
                                        <p:strVal val="hidden"/>
                                      </p:to>
                                    </p:set>
                                  </p:childTnLst>
                                </p:cTn>
                              </p:par>
                              <p:par>
                                <p:cTn id="26" presetID="22" presetClass="exit" presetSubtype="4" fill="hold" nodeType="withEffect">
                                  <p:stCondLst>
                                    <p:cond delay="3000"/>
                                  </p:stCondLst>
                                  <p:childTnLst>
                                    <p:animEffect transition="out" filter="wipe(down)">
                                      <p:cBhvr>
                                        <p:cTn id="27" dur="1500"/>
                                        <p:tgtEl>
                                          <p:spTgt spid="23"/>
                                        </p:tgtEl>
                                      </p:cBhvr>
                                    </p:animEffect>
                                    <p:set>
                                      <p:cBhvr>
                                        <p:cTn id="28" dur="1" fill="hold">
                                          <p:stCondLst>
                                            <p:cond delay="1499"/>
                                          </p:stCondLst>
                                        </p:cTn>
                                        <p:tgtEl>
                                          <p:spTgt spid="23"/>
                                        </p:tgtEl>
                                        <p:attrNameLst>
                                          <p:attrName>style.visibility</p:attrName>
                                        </p:attrNameLst>
                                      </p:cBhvr>
                                      <p:to>
                                        <p:strVal val="hidden"/>
                                      </p:to>
                                    </p:set>
                                  </p:childTnLst>
                                </p:cTn>
                              </p:par>
                              <p:par>
                                <p:cTn id="29" presetID="22" presetClass="entr" presetSubtype="4" fill="hold" nodeType="withEffect">
                                  <p:stCondLst>
                                    <p:cond delay="450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1500"/>
                                        <p:tgtEl>
                                          <p:spTgt spid="28"/>
                                        </p:tgtEl>
                                      </p:cBhvr>
                                    </p:animEffect>
                                  </p:childTnLst>
                                </p:cTn>
                              </p:par>
                              <p:par>
                                <p:cTn id="32" presetID="22" presetClass="entr" presetSubtype="1" fill="hold" nodeType="withEffect">
                                  <p:stCondLst>
                                    <p:cond delay="4500"/>
                                  </p:stCondLst>
                                  <p:childTnLst>
                                    <p:set>
                                      <p:cBhvr>
                                        <p:cTn id="33" dur="1" fill="hold">
                                          <p:stCondLst>
                                            <p:cond delay="0"/>
                                          </p:stCondLst>
                                        </p:cTn>
                                        <p:tgtEl>
                                          <p:spTgt spid="27"/>
                                        </p:tgtEl>
                                        <p:attrNameLst>
                                          <p:attrName>style.visibility</p:attrName>
                                        </p:attrNameLst>
                                      </p:cBhvr>
                                      <p:to>
                                        <p:strVal val="visible"/>
                                      </p:to>
                                    </p:set>
                                    <p:animEffect transition="in" filter="wipe(up)">
                                      <p:cBhvr>
                                        <p:cTn id="34" dur="1500"/>
                                        <p:tgtEl>
                                          <p:spTgt spid="27"/>
                                        </p:tgtEl>
                                      </p:cBhvr>
                                    </p:animEffect>
                                  </p:childTnLst>
                                </p:cTn>
                              </p:par>
                              <p:par>
                                <p:cTn id="35" presetID="22" presetClass="exit" presetSubtype="4" fill="hold" nodeType="withEffect">
                                  <p:stCondLst>
                                    <p:cond delay="4500"/>
                                  </p:stCondLst>
                                  <p:childTnLst>
                                    <p:animEffect transition="out" filter="wipe(down)">
                                      <p:cBhvr>
                                        <p:cTn id="36" dur="1500"/>
                                        <p:tgtEl>
                                          <p:spTgt spid="26"/>
                                        </p:tgtEl>
                                      </p:cBhvr>
                                    </p:animEffect>
                                    <p:set>
                                      <p:cBhvr>
                                        <p:cTn id="37" dur="1" fill="hold">
                                          <p:stCondLst>
                                            <p:cond delay="1499"/>
                                          </p:stCondLst>
                                        </p:cTn>
                                        <p:tgtEl>
                                          <p:spTgt spid="26"/>
                                        </p:tgtEl>
                                        <p:attrNameLst>
                                          <p:attrName>style.visibility</p:attrName>
                                        </p:attrNameLst>
                                      </p:cBhvr>
                                      <p:to>
                                        <p:strVal val="hidden"/>
                                      </p:to>
                                    </p:set>
                                  </p:childTnLst>
                                </p:cTn>
                              </p:par>
                              <p:par>
                                <p:cTn id="38" presetID="22" presetClass="exit" presetSubtype="1" fill="hold" nodeType="withEffect">
                                  <p:stCondLst>
                                    <p:cond delay="4500"/>
                                  </p:stCondLst>
                                  <p:childTnLst>
                                    <p:animEffect transition="out" filter="wipe(up)">
                                      <p:cBhvr>
                                        <p:cTn id="39" dur="1500"/>
                                        <p:tgtEl>
                                          <p:spTgt spid="25"/>
                                        </p:tgtEl>
                                      </p:cBhvr>
                                    </p:animEffect>
                                    <p:set>
                                      <p:cBhvr>
                                        <p:cTn id="40" dur="1" fill="hold">
                                          <p:stCondLst>
                                            <p:cond delay="1499"/>
                                          </p:stCondLst>
                                        </p:cTn>
                                        <p:tgtEl>
                                          <p:spTgt spid="25"/>
                                        </p:tgtEl>
                                        <p:attrNameLst>
                                          <p:attrName>style.visibility</p:attrName>
                                        </p:attrNameLst>
                                      </p:cBhvr>
                                      <p:to>
                                        <p:strVal val="hidden"/>
                                      </p:to>
                                    </p:set>
                                  </p:childTnLst>
                                </p:cTn>
                              </p:par>
                              <p:par>
                                <p:cTn id="41" presetID="22" presetClass="entr" presetSubtype="1" fill="hold" nodeType="withEffect">
                                  <p:stCondLst>
                                    <p:cond delay="6000"/>
                                  </p:stCondLst>
                                  <p:childTnLst>
                                    <p:set>
                                      <p:cBhvr>
                                        <p:cTn id="42" dur="1" fill="hold">
                                          <p:stCondLst>
                                            <p:cond delay="0"/>
                                          </p:stCondLst>
                                        </p:cTn>
                                        <p:tgtEl>
                                          <p:spTgt spid="29"/>
                                        </p:tgtEl>
                                        <p:attrNameLst>
                                          <p:attrName>style.visibility</p:attrName>
                                        </p:attrNameLst>
                                      </p:cBhvr>
                                      <p:to>
                                        <p:strVal val="visible"/>
                                      </p:to>
                                    </p:set>
                                    <p:animEffect transition="in" filter="wipe(up)">
                                      <p:cBhvr>
                                        <p:cTn id="43" dur="1500"/>
                                        <p:tgtEl>
                                          <p:spTgt spid="29"/>
                                        </p:tgtEl>
                                      </p:cBhvr>
                                    </p:animEffect>
                                  </p:childTnLst>
                                </p:cTn>
                              </p:par>
                              <p:par>
                                <p:cTn id="44" presetID="22" presetClass="entr" presetSubtype="4" fill="hold" nodeType="withEffect">
                                  <p:stCondLst>
                                    <p:cond delay="600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1500"/>
                                        <p:tgtEl>
                                          <p:spTgt spid="30"/>
                                        </p:tgtEl>
                                      </p:cBhvr>
                                    </p:animEffect>
                                  </p:childTnLst>
                                </p:cTn>
                              </p:par>
                              <p:par>
                                <p:cTn id="47" presetID="22" presetClass="exit" presetSubtype="1" fill="hold" nodeType="withEffect">
                                  <p:stCondLst>
                                    <p:cond delay="6000"/>
                                  </p:stCondLst>
                                  <p:childTnLst>
                                    <p:animEffect transition="out" filter="wipe(up)">
                                      <p:cBhvr>
                                        <p:cTn id="48" dur="1500"/>
                                        <p:tgtEl>
                                          <p:spTgt spid="27"/>
                                        </p:tgtEl>
                                      </p:cBhvr>
                                    </p:animEffect>
                                    <p:set>
                                      <p:cBhvr>
                                        <p:cTn id="49" dur="1" fill="hold">
                                          <p:stCondLst>
                                            <p:cond delay="1499"/>
                                          </p:stCondLst>
                                        </p:cTn>
                                        <p:tgtEl>
                                          <p:spTgt spid="27"/>
                                        </p:tgtEl>
                                        <p:attrNameLst>
                                          <p:attrName>style.visibility</p:attrName>
                                        </p:attrNameLst>
                                      </p:cBhvr>
                                      <p:to>
                                        <p:strVal val="hidden"/>
                                      </p:to>
                                    </p:set>
                                  </p:childTnLst>
                                </p:cTn>
                              </p:par>
                              <p:par>
                                <p:cTn id="50" presetID="22" presetClass="exit" presetSubtype="4" fill="hold" nodeType="withEffect">
                                  <p:stCondLst>
                                    <p:cond delay="6000"/>
                                  </p:stCondLst>
                                  <p:childTnLst>
                                    <p:animEffect transition="out" filter="wipe(down)">
                                      <p:cBhvr>
                                        <p:cTn id="51" dur="1500"/>
                                        <p:tgtEl>
                                          <p:spTgt spid="28"/>
                                        </p:tgtEl>
                                      </p:cBhvr>
                                    </p:animEffect>
                                    <p:set>
                                      <p:cBhvr>
                                        <p:cTn id="52" dur="1" fill="hold">
                                          <p:stCondLst>
                                            <p:cond delay="1499"/>
                                          </p:stCondLst>
                                        </p:cTn>
                                        <p:tgtEl>
                                          <p:spTgt spid="28"/>
                                        </p:tgtEl>
                                        <p:attrNameLst>
                                          <p:attrName>style.visibility</p:attrName>
                                        </p:attrNameLst>
                                      </p:cBhvr>
                                      <p:to>
                                        <p:strVal val="hidden"/>
                                      </p:to>
                                    </p:set>
                                  </p:childTnLst>
                                </p:cTn>
                              </p:par>
                              <p:par>
                                <p:cTn id="53" presetID="22" presetClass="entr" presetSubtype="4" fill="hold" nodeType="withEffect">
                                  <p:stCondLst>
                                    <p:cond delay="750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1500"/>
                                        <p:tgtEl>
                                          <p:spTgt spid="31"/>
                                        </p:tgtEl>
                                      </p:cBhvr>
                                    </p:animEffect>
                                  </p:childTnLst>
                                </p:cTn>
                              </p:par>
                              <p:par>
                                <p:cTn id="56" presetID="22" presetClass="entr" presetSubtype="1" fill="hold" nodeType="withEffect">
                                  <p:stCondLst>
                                    <p:cond delay="7500"/>
                                  </p:stCondLst>
                                  <p:childTnLst>
                                    <p:set>
                                      <p:cBhvr>
                                        <p:cTn id="57" dur="1" fill="hold">
                                          <p:stCondLst>
                                            <p:cond delay="0"/>
                                          </p:stCondLst>
                                        </p:cTn>
                                        <p:tgtEl>
                                          <p:spTgt spid="32"/>
                                        </p:tgtEl>
                                        <p:attrNameLst>
                                          <p:attrName>style.visibility</p:attrName>
                                        </p:attrNameLst>
                                      </p:cBhvr>
                                      <p:to>
                                        <p:strVal val="visible"/>
                                      </p:to>
                                    </p:set>
                                    <p:animEffect transition="in" filter="wipe(up)">
                                      <p:cBhvr>
                                        <p:cTn id="58" dur="1500"/>
                                        <p:tgtEl>
                                          <p:spTgt spid="32"/>
                                        </p:tgtEl>
                                      </p:cBhvr>
                                    </p:animEffect>
                                  </p:childTnLst>
                                </p:cTn>
                              </p:par>
                              <p:par>
                                <p:cTn id="59" presetID="22" presetClass="exit" presetSubtype="1" fill="hold" nodeType="withEffect">
                                  <p:stCondLst>
                                    <p:cond delay="7500"/>
                                  </p:stCondLst>
                                  <p:childTnLst>
                                    <p:animEffect transition="out" filter="wipe(up)">
                                      <p:cBhvr>
                                        <p:cTn id="60" dur="1500"/>
                                        <p:tgtEl>
                                          <p:spTgt spid="29"/>
                                        </p:tgtEl>
                                      </p:cBhvr>
                                    </p:animEffect>
                                    <p:set>
                                      <p:cBhvr>
                                        <p:cTn id="61" dur="1" fill="hold">
                                          <p:stCondLst>
                                            <p:cond delay="1499"/>
                                          </p:stCondLst>
                                        </p:cTn>
                                        <p:tgtEl>
                                          <p:spTgt spid="29"/>
                                        </p:tgtEl>
                                        <p:attrNameLst>
                                          <p:attrName>style.visibility</p:attrName>
                                        </p:attrNameLst>
                                      </p:cBhvr>
                                      <p:to>
                                        <p:strVal val="hidden"/>
                                      </p:to>
                                    </p:set>
                                  </p:childTnLst>
                                </p:cTn>
                              </p:par>
                              <p:par>
                                <p:cTn id="62" presetID="22" presetClass="exit" presetSubtype="4" fill="hold" nodeType="withEffect">
                                  <p:stCondLst>
                                    <p:cond delay="7500"/>
                                  </p:stCondLst>
                                  <p:childTnLst>
                                    <p:animEffect transition="out" filter="wipe(down)">
                                      <p:cBhvr>
                                        <p:cTn id="63" dur="1500"/>
                                        <p:tgtEl>
                                          <p:spTgt spid="30"/>
                                        </p:tgtEl>
                                      </p:cBhvr>
                                    </p:animEffect>
                                    <p:set>
                                      <p:cBhvr>
                                        <p:cTn id="64" dur="1" fill="hold">
                                          <p:stCondLst>
                                            <p:cond delay="1499"/>
                                          </p:stCondLst>
                                        </p:cTn>
                                        <p:tgtEl>
                                          <p:spTgt spid="30"/>
                                        </p:tgtEl>
                                        <p:attrNameLst>
                                          <p:attrName>style.visibility</p:attrName>
                                        </p:attrNameLst>
                                      </p:cBhvr>
                                      <p:to>
                                        <p:strVal val="hidden"/>
                                      </p:to>
                                    </p:set>
                                  </p:childTnLst>
                                </p:cTn>
                              </p:par>
                              <p:par>
                                <p:cTn id="65" presetID="22" presetClass="entr" presetSubtype="4" fill="hold" nodeType="withEffect">
                                  <p:stCondLst>
                                    <p:cond delay="925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1500"/>
                                        <p:tgtEl>
                                          <p:spTgt spid="34"/>
                                        </p:tgtEl>
                                      </p:cBhvr>
                                    </p:animEffect>
                                  </p:childTnLst>
                                </p:cTn>
                              </p:par>
                              <p:par>
                                <p:cTn id="68" presetID="22" presetClass="entr" presetSubtype="1" fill="hold" nodeType="withEffect">
                                  <p:stCondLst>
                                    <p:cond delay="9250"/>
                                  </p:stCondLst>
                                  <p:childTnLst>
                                    <p:set>
                                      <p:cBhvr>
                                        <p:cTn id="69" dur="1" fill="hold">
                                          <p:stCondLst>
                                            <p:cond delay="0"/>
                                          </p:stCondLst>
                                        </p:cTn>
                                        <p:tgtEl>
                                          <p:spTgt spid="33"/>
                                        </p:tgtEl>
                                        <p:attrNameLst>
                                          <p:attrName>style.visibility</p:attrName>
                                        </p:attrNameLst>
                                      </p:cBhvr>
                                      <p:to>
                                        <p:strVal val="visible"/>
                                      </p:to>
                                    </p:set>
                                    <p:animEffect transition="in" filter="wipe(up)">
                                      <p:cBhvr>
                                        <p:cTn id="70" dur="1500"/>
                                        <p:tgtEl>
                                          <p:spTgt spid="33"/>
                                        </p:tgtEl>
                                      </p:cBhvr>
                                    </p:animEffect>
                                  </p:childTnLst>
                                </p:cTn>
                              </p:par>
                              <p:par>
                                <p:cTn id="71" presetID="22" presetClass="exit" presetSubtype="1" fill="hold" nodeType="withEffect">
                                  <p:stCondLst>
                                    <p:cond delay="9250"/>
                                  </p:stCondLst>
                                  <p:childTnLst>
                                    <p:animEffect transition="out" filter="wipe(up)">
                                      <p:cBhvr>
                                        <p:cTn id="72" dur="1500"/>
                                        <p:tgtEl>
                                          <p:spTgt spid="32"/>
                                        </p:tgtEl>
                                      </p:cBhvr>
                                    </p:animEffect>
                                    <p:set>
                                      <p:cBhvr>
                                        <p:cTn id="73" dur="1" fill="hold">
                                          <p:stCondLst>
                                            <p:cond delay="1499"/>
                                          </p:stCondLst>
                                        </p:cTn>
                                        <p:tgtEl>
                                          <p:spTgt spid="32"/>
                                        </p:tgtEl>
                                        <p:attrNameLst>
                                          <p:attrName>style.visibility</p:attrName>
                                        </p:attrNameLst>
                                      </p:cBhvr>
                                      <p:to>
                                        <p:strVal val="hidden"/>
                                      </p:to>
                                    </p:set>
                                  </p:childTnLst>
                                </p:cTn>
                              </p:par>
                              <p:par>
                                <p:cTn id="74" presetID="22" presetClass="exit" presetSubtype="4" fill="hold" nodeType="withEffect">
                                  <p:stCondLst>
                                    <p:cond delay="9250"/>
                                  </p:stCondLst>
                                  <p:childTnLst>
                                    <p:animEffect transition="out" filter="wipe(down)">
                                      <p:cBhvr>
                                        <p:cTn id="75" dur="1500"/>
                                        <p:tgtEl>
                                          <p:spTgt spid="31"/>
                                        </p:tgtEl>
                                      </p:cBhvr>
                                    </p:animEffect>
                                    <p:set>
                                      <p:cBhvr>
                                        <p:cTn id="76" dur="1" fill="hold">
                                          <p:stCondLst>
                                            <p:cond delay="1499"/>
                                          </p:stCondLst>
                                        </p:cTn>
                                        <p:tgtEl>
                                          <p:spTgt spid="31"/>
                                        </p:tgtEl>
                                        <p:attrNameLst>
                                          <p:attrName>style.visibility</p:attrName>
                                        </p:attrNameLst>
                                      </p:cBhvr>
                                      <p:to>
                                        <p:strVal val="hidden"/>
                                      </p:to>
                                    </p:set>
                                  </p:childTnLst>
                                </p:cTn>
                              </p:par>
                              <p:par>
                                <p:cTn id="77" presetID="22" presetClass="exit" presetSubtype="4" fill="hold" nodeType="withEffect">
                                  <p:stCondLst>
                                    <p:cond delay="11000"/>
                                  </p:stCondLst>
                                  <p:childTnLst>
                                    <p:animEffect transition="out" filter="wipe(down)">
                                      <p:cBhvr>
                                        <p:cTn id="78" dur="1500"/>
                                        <p:tgtEl>
                                          <p:spTgt spid="34"/>
                                        </p:tgtEl>
                                      </p:cBhvr>
                                    </p:animEffect>
                                    <p:set>
                                      <p:cBhvr>
                                        <p:cTn id="79" dur="1" fill="hold">
                                          <p:stCondLst>
                                            <p:cond delay="1499"/>
                                          </p:stCondLst>
                                        </p:cTn>
                                        <p:tgtEl>
                                          <p:spTgt spid="34"/>
                                        </p:tgtEl>
                                        <p:attrNameLst>
                                          <p:attrName>style.visibility</p:attrName>
                                        </p:attrNameLst>
                                      </p:cBhvr>
                                      <p:to>
                                        <p:strVal val="hidden"/>
                                      </p:to>
                                    </p:set>
                                  </p:childTnLst>
                                </p:cTn>
                              </p:par>
                              <p:par>
                                <p:cTn id="80" presetID="22" presetClass="exit" presetSubtype="1" fill="hold" nodeType="withEffect">
                                  <p:stCondLst>
                                    <p:cond delay="11000"/>
                                  </p:stCondLst>
                                  <p:childTnLst>
                                    <p:animEffect transition="out" filter="wipe(up)">
                                      <p:cBhvr>
                                        <p:cTn id="81" dur="1500"/>
                                        <p:tgtEl>
                                          <p:spTgt spid="33"/>
                                        </p:tgtEl>
                                      </p:cBhvr>
                                    </p:animEffect>
                                    <p:set>
                                      <p:cBhvr>
                                        <p:cTn id="82" dur="1" fill="hold">
                                          <p:stCondLst>
                                            <p:cond delay="1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ítulo 1"/>
          <p:cNvSpPr>
            <a:spLocks noGrp="1"/>
          </p:cNvSpPr>
          <p:nvPr>
            <p:ph type="title"/>
          </p:nvPr>
        </p:nvSpPr>
        <p:spPr>
          <a:xfrm>
            <a:off x="457200" y="1124744"/>
            <a:ext cx="8229600" cy="648072"/>
          </a:xfrm>
        </p:spPr>
        <p:txBody>
          <a:bodyPr/>
          <a:lstStyle/>
          <a:p>
            <a:r>
              <a:rPr lang="pt-BR" dirty="0" err="1" smtClean="0"/>
              <a:t>Quantitative</a:t>
            </a:r>
            <a:r>
              <a:rPr lang="pt-BR" dirty="0" smtClean="0"/>
              <a:t> Analysis: </a:t>
            </a:r>
            <a:r>
              <a:rPr lang="pt-BR" dirty="0" err="1" smtClean="0"/>
              <a:t>Fresnels</a:t>
            </a:r>
            <a:r>
              <a:rPr lang="pt-BR" dirty="0" smtClean="0"/>
              <a:t> </a:t>
            </a:r>
            <a:r>
              <a:rPr lang="pt-BR" dirty="0" err="1" smtClean="0"/>
              <a:t>Equations</a:t>
            </a:r>
            <a:endParaRPr lang="pt-BR" dirty="0"/>
          </a:p>
        </p:txBody>
      </p:sp>
      <p:sp>
        <p:nvSpPr>
          <p:cNvPr id="20" name="Seta para a direita 3"/>
          <p:cNvSpPr/>
          <p:nvPr/>
        </p:nvSpPr>
        <p:spPr>
          <a:xfrm>
            <a:off x="323528" y="2795704"/>
            <a:ext cx="489204" cy="484632"/>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1" name="Retângulo 4"/>
              <p:cNvSpPr/>
              <p:nvPr/>
            </p:nvSpPr>
            <p:spPr>
              <a:xfrm>
                <a:off x="841512" y="2125780"/>
                <a:ext cx="4234544" cy="1810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a:rPr>
                            <m:t>𝑅</m:t>
                          </m:r>
                        </m:e>
                        <m:sub>
                          <m:r>
                            <a:rPr lang="pt-BR" b="0" i="1" smtClean="0">
                              <a:solidFill>
                                <a:schemeClr val="tx1"/>
                              </a:solidFill>
                              <a:latin typeface="Cambria Math"/>
                            </a:rPr>
                            <m:t>𝑠</m:t>
                          </m:r>
                        </m:sub>
                      </m:sSub>
                      <m:r>
                        <a:rPr lang="pt-BR" b="0" i="1" smtClean="0">
                          <a:solidFill>
                            <a:schemeClr val="tx1"/>
                          </a:solidFill>
                          <a:latin typeface="Cambria Math"/>
                        </a:rPr>
                        <m:t>=</m:t>
                      </m:r>
                      <m:sSup>
                        <m:sSupPr>
                          <m:ctrlPr>
                            <a:rPr lang="pt-BR" b="0" i="1" smtClean="0">
                              <a:solidFill>
                                <a:schemeClr val="tx1"/>
                              </a:solidFill>
                              <a:latin typeface="Cambria Math" panose="02040503050406030204" pitchFamily="18" charset="0"/>
                            </a:rPr>
                          </m:ctrlPr>
                        </m:sSupPr>
                        <m:e>
                          <m:d>
                            <m:dPr>
                              <m:begChr m:val="|"/>
                              <m:endChr m:val="|"/>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cos</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r>
                                        <a:rPr lang="pt-BR" i="1">
                                          <a:solidFill>
                                            <a:schemeClr val="tx1"/>
                                          </a:solidFill>
                                          <a:latin typeface="Cambria Math"/>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rad>
                                        <m:radPr>
                                          <m:degHide m:val="on"/>
                                          <m:ctrlPr>
                                            <a:rPr lang="pt-BR" i="1">
                                              <a:solidFill>
                                                <a:schemeClr val="tx1"/>
                                              </a:solidFill>
                                              <a:latin typeface="Cambria Math" panose="02040503050406030204" pitchFamily="18" charset="0"/>
                                            </a:rPr>
                                          </m:ctrlPr>
                                        </m:radPr>
                                        <m:deg/>
                                        <m:e>
                                          <m:r>
                                            <a:rPr lang="pt-BR" i="1">
                                              <a:solidFill>
                                                <a:schemeClr val="tx1"/>
                                              </a:solidFill>
                                              <a:latin typeface="Cambria Math"/>
                                            </a:rPr>
                                            <m:t>1−</m:t>
                                          </m:r>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den>
                                                  </m:f>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sin</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e>
                                              </m:d>
                                            </m:e>
                                            <m:sup>
                                              <m:r>
                                                <a:rPr lang="pt-BR" i="1">
                                                  <a:solidFill>
                                                    <a:schemeClr val="tx1"/>
                                                  </a:solidFill>
                                                  <a:latin typeface="Cambria Math"/>
                                                </a:rPr>
                                                <m:t>2</m:t>
                                              </m:r>
                                            </m:sup>
                                          </m:sSup>
                                        </m:e>
                                      </m:rad>
                                    </m:e>
                                  </m:func>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cos</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r>
                                        <a:rPr lang="pt-BR" i="1">
                                          <a:solidFill>
                                            <a:schemeClr val="tx1"/>
                                          </a:solidFill>
                                          <a:latin typeface="Cambria Math"/>
                                        </a:rPr>
                                        <m:t>+</m:t>
                                      </m:r>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rad>
                                        <m:radPr>
                                          <m:degHide m:val="on"/>
                                          <m:ctrlPr>
                                            <a:rPr lang="pt-BR" i="1">
                                              <a:solidFill>
                                                <a:schemeClr val="tx1"/>
                                              </a:solidFill>
                                              <a:latin typeface="Cambria Math" panose="02040503050406030204" pitchFamily="18" charset="0"/>
                                            </a:rPr>
                                          </m:ctrlPr>
                                        </m:radPr>
                                        <m:deg/>
                                        <m:e>
                                          <m:r>
                                            <a:rPr lang="pt-BR" i="1">
                                              <a:solidFill>
                                                <a:schemeClr val="tx1"/>
                                              </a:solidFill>
                                              <a:latin typeface="Cambria Math"/>
                                            </a:rPr>
                                            <m:t>1−</m:t>
                                          </m:r>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den>
                                                  </m:f>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sin</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e>
                                              </m:d>
                                            </m:e>
                                            <m:sup>
                                              <m:r>
                                                <a:rPr lang="pt-BR" i="1">
                                                  <a:solidFill>
                                                    <a:schemeClr val="tx1"/>
                                                  </a:solidFill>
                                                  <a:latin typeface="Cambria Math"/>
                                                </a:rPr>
                                                <m:t>2</m:t>
                                              </m:r>
                                            </m:sup>
                                          </m:sSup>
                                        </m:e>
                                      </m:rad>
                                    </m:e>
                                  </m:func>
                                </m:den>
                              </m:f>
                            </m:e>
                          </m:d>
                        </m:e>
                        <m:sup>
                          <m:r>
                            <a:rPr lang="pt-BR" b="0" i="1" smtClean="0">
                              <a:solidFill>
                                <a:schemeClr val="tx1"/>
                              </a:solidFill>
                              <a:latin typeface="Cambria Math"/>
                            </a:rPr>
                            <m:t>2</m:t>
                          </m:r>
                        </m:sup>
                      </m:sSup>
                    </m:oMath>
                  </m:oMathPara>
                </a14:m>
                <a:endParaRPr lang="pt-BR" dirty="0">
                  <a:solidFill>
                    <a:schemeClr val="tx1"/>
                  </a:solidFill>
                </a:endParaRPr>
              </a:p>
            </p:txBody>
          </p:sp>
        </mc:Choice>
        <mc:Fallback xmlns="">
          <p:sp>
            <p:nvSpPr>
              <p:cNvPr id="5" name="Retângulo 4"/>
              <p:cNvSpPr>
                <a:spLocks noRot="1" noChangeAspect="1" noMove="1" noResize="1" noEditPoints="1" noAdjustHandles="1" noChangeArrowheads="1" noChangeShapeType="1" noTextEdit="1"/>
              </p:cNvSpPr>
              <p:nvPr/>
            </p:nvSpPr>
            <p:spPr>
              <a:xfrm>
                <a:off x="841512" y="2125780"/>
                <a:ext cx="4234544" cy="1810328"/>
              </a:xfrm>
              <a:prstGeom prst="rect">
                <a:avLst/>
              </a:prstGeom>
              <a:blipFill rotWithShape="1">
                <a:blip r:embed="rId4"/>
                <a:stretch>
                  <a:fillRect/>
                </a:stretch>
              </a:blipFill>
              <a:ln>
                <a:solidFill>
                  <a:schemeClr val="tx1"/>
                </a:solidFill>
              </a:ln>
            </p:spPr>
            <p:txBody>
              <a:bodyPr/>
              <a:lstStyle/>
              <a:p>
                <a:r>
                  <a:rPr lang="pt-BR">
                    <a:noFill/>
                  </a:rPr>
                  <a:t> </a:t>
                </a:r>
              </a:p>
            </p:txBody>
          </p:sp>
        </mc:Fallback>
      </mc:AlternateContent>
      <p:sp>
        <p:nvSpPr>
          <p:cNvPr id="22" name="Seta para a direita 30"/>
          <p:cNvSpPr/>
          <p:nvPr/>
        </p:nvSpPr>
        <p:spPr>
          <a:xfrm>
            <a:off x="323528" y="4696060"/>
            <a:ext cx="489204" cy="484632"/>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3" name="Retângulo 31"/>
              <p:cNvSpPr/>
              <p:nvPr/>
            </p:nvSpPr>
            <p:spPr>
              <a:xfrm>
                <a:off x="841512" y="4015192"/>
                <a:ext cx="4234544" cy="17900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t-BR" i="1" smtClean="0">
                              <a:solidFill>
                                <a:schemeClr val="tx1"/>
                              </a:solidFill>
                              <a:latin typeface="Cambria Math" panose="02040503050406030204" pitchFamily="18" charset="0"/>
                            </a:rPr>
                          </m:ctrlPr>
                        </m:sSubPr>
                        <m:e>
                          <m:r>
                            <a:rPr lang="pt-BR" b="0" i="1" smtClean="0">
                              <a:solidFill>
                                <a:schemeClr val="tx1"/>
                              </a:solidFill>
                              <a:latin typeface="Cambria Math"/>
                            </a:rPr>
                            <m:t>𝑅</m:t>
                          </m:r>
                        </m:e>
                        <m:sub>
                          <m:r>
                            <a:rPr lang="pt-BR" b="0" i="1" smtClean="0">
                              <a:solidFill>
                                <a:schemeClr val="tx1"/>
                              </a:solidFill>
                              <a:latin typeface="Cambria Math"/>
                            </a:rPr>
                            <m:t>𝑝</m:t>
                          </m:r>
                        </m:sub>
                      </m:sSub>
                      <m:r>
                        <a:rPr lang="pt-BR" b="0" i="1" smtClean="0">
                          <a:solidFill>
                            <a:schemeClr val="tx1"/>
                          </a:solidFill>
                          <a:latin typeface="Cambria Math"/>
                        </a:rPr>
                        <m:t>=</m:t>
                      </m:r>
                      <m:sSup>
                        <m:sSupPr>
                          <m:ctrlPr>
                            <a:rPr lang="pt-BR" b="0" i="1" smtClean="0">
                              <a:solidFill>
                                <a:schemeClr val="tx1"/>
                              </a:solidFill>
                              <a:latin typeface="Cambria Math" panose="02040503050406030204" pitchFamily="18" charset="0"/>
                            </a:rPr>
                          </m:ctrlPr>
                        </m:sSupPr>
                        <m:e>
                          <m:d>
                            <m:dPr>
                              <m:begChr m:val="|"/>
                              <m:endChr m:val="|"/>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rad>
                                    <m:radPr>
                                      <m:degHide m:val="on"/>
                                      <m:ctrlPr>
                                        <a:rPr lang="pt-BR" i="1">
                                          <a:solidFill>
                                            <a:schemeClr val="tx1"/>
                                          </a:solidFill>
                                          <a:latin typeface="Cambria Math" panose="02040503050406030204" pitchFamily="18" charset="0"/>
                                        </a:rPr>
                                      </m:ctrlPr>
                                    </m:radPr>
                                    <m:deg/>
                                    <m:e>
                                      <m:r>
                                        <a:rPr lang="pt-BR" i="1">
                                          <a:solidFill>
                                            <a:schemeClr val="tx1"/>
                                          </a:solidFill>
                                          <a:latin typeface="Cambria Math"/>
                                        </a:rPr>
                                        <m:t>1−</m:t>
                                      </m:r>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den>
                                              </m:f>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sin</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e>
                                          </m:d>
                                        </m:e>
                                        <m:sup>
                                          <m:r>
                                            <a:rPr lang="pt-BR" i="1">
                                              <a:solidFill>
                                                <a:schemeClr val="tx1"/>
                                              </a:solidFill>
                                              <a:latin typeface="Cambria Math"/>
                                            </a:rPr>
                                            <m:t>2</m:t>
                                          </m:r>
                                        </m:sup>
                                      </m:sSup>
                                    </m:e>
                                  </m:rad>
                                  <m:sSub>
                                    <m:sSubPr>
                                      <m:ctrlPr>
                                        <a:rPr lang="pt-BR" i="1">
                                          <a:solidFill>
                                            <a:schemeClr val="tx1"/>
                                          </a:solidFill>
                                          <a:latin typeface="Cambria Math" panose="02040503050406030204" pitchFamily="18" charset="0"/>
                                        </a:rPr>
                                      </m:ctrlPr>
                                    </m:sSubPr>
                                    <m:e>
                                      <m:r>
                                        <a:rPr lang="pt-BR" i="1">
                                          <a:solidFill>
                                            <a:schemeClr val="tx1"/>
                                          </a:solidFill>
                                          <a:latin typeface="Cambria Math"/>
                                        </a:rPr>
                                        <m:t>−</m:t>
                                      </m:r>
                                      <m:r>
                                        <a:rPr lang="pt-BR" i="1">
                                          <a:solidFill>
                                            <a:schemeClr val="tx1"/>
                                          </a:solidFill>
                                          <a:latin typeface="Cambria Math"/>
                                        </a:rPr>
                                        <m:t>𝑛</m:t>
                                      </m:r>
                                    </m:e>
                                    <m:sub>
                                      <m:r>
                                        <a:rPr lang="pt-BR" i="1">
                                          <a:solidFill>
                                            <a:schemeClr val="tx1"/>
                                          </a:solidFill>
                                          <a:latin typeface="Cambria Math"/>
                                        </a:rPr>
                                        <m:t>2</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cos</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rad>
                                    <m:radPr>
                                      <m:degHide m:val="on"/>
                                      <m:ctrlPr>
                                        <a:rPr lang="pt-BR" i="1">
                                          <a:solidFill>
                                            <a:schemeClr val="tx1"/>
                                          </a:solidFill>
                                          <a:latin typeface="Cambria Math" panose="02040503050406030204" pitchFamily="18" charset="0"/>
                                        </a:rPr>
                                      </m:ctrlPr>
                                    </m:radPr>
                                    <m:deg/>
                                    <m:e>
                                      <m:r>
                                        <a:rPr lang="pt-BR" i="1">
                                          <a:solidFill>
                                            <a:schemeClr val="tx1"/>
                                          </a:solidFill>
                                          <a:latin typeface="Cambria Math"/>
                                        </a:rPr>
                                        <m:t>1−</m:t>
                                      </m:r>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1</m:t>
                                                      </m:r>
                                                    </m:sub>
                                                  </m:sSub>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a:rPr>
                                                        <m:t>𝑛</m:t>
                                                      </m:r>
                                                    </m:e>
                                                    <m:sub>
                                                      <m:r>
                                                        <a:rPr lang="pt-BR" i="1">
                                                          <a:solidFill>
                                                            <a:schemeClr val="tx1"/>
                                                          </a:solidFill>
                                                          <a:latin typeface="Cambria Math"/>
                                                        </a:rPr>
                                                        <m:t>2</m:t>
                                                      </m:r>
                                                    </m:sub>
                                                  </m:sSub>
                                                </m:den>
                                              </m:f>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sin</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e>
                                          </m:d>
                                        </m:e>
                                        <m:sup>
                                          <m:r>
                                            <a:rPr lang="pt-BR" i="1">
                                              <a:solidFill>
                                                <a:schemeClr val="tx1"/>
                                              </a:solidFill>
                                              <a:latin typeface="Cambria Math"/>
                                            </a:rPr>
                                            <m:t>2</m:t>
                                          </m:r>
                                        </m:sup>
                                      </m:sSup>
                                    </m:e>
                                  </m:rad>
                                  <m:sSub>
                                    <m:sSubPr>
                                      <m:ctrlPr>
                                        <a:rPr lang="pt-BR" i="1">
                                          <a:solidFill>
                                            <a:schemeClr val="tx1"/>
                                          </a:solidFill>
                                          <a:latin typeface="Cambria Math" panose="02040503050406030204" pitchFamily="18" charset="0"/>
                                        </a:rPr>
                                      </m:ctrlPr>
                                    </m:sSubPr>
                                    <m:e>
                                      <m:r>
                                        <a:rPr lang="pt-BR" i="1">
                                          <a:solidFill>
                                            <a:schemeClr val="tx1"/>
                                          </a:solidFill>
                                          <a:latin typeface="Cambria Math"/>
                                        </a:rPr>
                                        <m:t>+</m:t>
                                      </m:r>
                                      <m:r>
                                        <a:rPr lang="pt-BR" i="1">
                                          <a:solidFill>
                                            <a:schemeClr val="tx1"/>
                                          </a:solidFill>
                                          <a:latin typeface="Cambria Math"/>
                                        </a:rPr>
                                        <m:t>𝑛</m:t>
                                      </m:r>
                                    </m:e>
                                    <m:sub>
                                      <m:r>
                                        <a:rPr lang="pt-BR" i="1">
                                          <a:solidFill>
                                            <a:schemeClr val="tx1"/>
                                          </a:solidFill>
                                          <a:latin typeface="Cambria Math"/>
                                        </a:rPr>
                                        <m:t>2</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a:rPr>
                                        <m:t>cos</m:t>
                                      </m:r>
                                    </m:fName>
                                    <m:e>
                                      <m:sSub>
                                        <m:sSubPr>
                                          <m:ctrlPr>
                                            <a:rPr lang="pt-BR" i="1">
                                              <a:solidFill>
                                                <a:schemeClr val="tx1"/>
                                              </a:solidFill>
                                              <a:latin typeface="Cambria Math" panose="02040503050406030204" pitchFamily="18" charset="0"/>
                                            </a:rPr>
                                          </m:ctrlPr>
                                        </m:sSubPr>
                                        <m:e>
                                          <m:r>
                                            <a:rPr lang="pt-BR" i="1">
                                              <a:solidFill>
                                                <a:schemeClr val="tx1"/>
                                              </a:solidFill>
                                              <a:latin typeface="Cambria Math"/>
                                              <a:ea typeface="Cambria Math"/>
                                            </a:rPr>
                                            <m:t>𝜃</m:t>
                                          </m:r>
                                        </m:e>
                                        <m:sub>
                                          <m:r>
                                            <a:rPr lang="pt-BR" i="1">
                                              <a:solidFill>
                                                <a:schemeClr val="tx1"/>
                                              </a:solidFill>
                                              <a:latin typeface="Cambria Math"/>
                                            </a:rPr>
                                            <m:t>1</m:t>
                                          </m:r>
                                        </m:sub>
                                      </m:sSub>
                                    </m:e>
                                  </m:func>
                                </m:den>
                              </m:f>
                            </m:e>
                          </m:d>
                        </m:e>
                        <m:sup>
                          <m:r>
                            <a:rPr lang="pt-BR" b="0" i="1" smtClean="0">
                              <a:solidFill>
                                <a:schemeClr val="tx1"/>
                              </a:solidFill>
                              <a:latin typeface="Cambria Math"/>
                            </a:rPr>
                            <m:t>2</m:t>
                          </m:r>
                        </m:sup>
                      </m:sSup>
                    </m:oMath>
                  </m:oMathPara>
                </a14:m>
                <a:endParaRPr lang="pt-BR" dirty="0">
                  <a:solidFill>
                    <a:schemeClr val="tx1"/>
                  </a:solidFill>
                </a:endParaRPr>
              </a:p>
            </p:txBody>
          </p:sp>
        </mc:Choice>
        <mc:Fallback xmlns="">
          <p:sp>
            <p:nvSpPr>
              <p:cNvPr id="32" name="Retângulo 31"/>
              <p:cNvSpPr>
                <a:spLocks noRot="1" noChangeAspect="1" noMove="1" noResize="1" noEditPoints="1" noAdjustHandles="1" noChangeArrowheads="1" noChangeShapeType="1" noTextEdit="1"/>
              </p:cNvSpPr>
              <p:nvPr/>
            </p:nvSpPr>
            <p:spPr>
              <a:xfrm>
                <a:off x="841512" y="4015192"/>
                <a:ext cx="4234544" cy="1790072"/>
              </a:xfrm>
              <a:prstGeom prst="rect">
                <a:avLst/>
              </a:prstGeom>
              <a:blipFill rotWithShape="1">
                <a:blip r:embed="rId5"/>
                <a:stretch>
                  <a:fillRect/>
                </a:stretch>
              </a:blipFill>
              <a:ln>
                <a:solidFill>
                  <a:schemeClr val="tx1"/>
                </a:solidFill>
              </a:ln>
            </p:spPr>
            <p:txBody>
              <a:bodyPr/>
              <a:lstStyle/>
              <a:p>
                <a:r>
                  <a:rPr lang="pt-BR">
                    <a:noFill/>
                  </a:rPr>
                  <a:t> </a:t>
                </a:r>
              </a:p>
            </p:txBody>
          </p:sp>
        </mc:Fallback>
      </mc:AlternateContent>
      <p:sp>
        <p:nvSpPr>
          <p:cNvPr id="24" name="Retângulo 5"/>
          <p:cNvSpPr/>
          <p:nvPr/>
        </p:nvSpPr>
        <p:spPr>
          <a:xfrm>
            <a:off x="5724128" y="2930672"/>
            <a:ext cx="3024336"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6"/>
          <p:cNvSpPr/>
          <p:nvPr/>
        </p:nvSpPr>
        <p:spPr>
          <a:xfrm>
            <a:off x="5724128" y="1988840"/>
            <a:ext cx="3024336"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6" name="Conector de seta reta 8"/>
          <p:cNvCxnSpPr/>
          <p:nvPr/>
        </p:nvCxnSpPr>
        <p:spPr>
          <a:xfrm>
            <a:off x="5724128" y="1988840"/>
            <a:ext cx="1562472" cy="91440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ector de seta reta 32"/>
          <p:cNvCxnSpPr>
            <a:stCxn id="25" idx="2"/>
          </p:cNvCxnSpPr>
          <p:nvPr/>
        </p:nvCxnSpPr>
        <p:spPr>
          <a:xfrm flipV="1">
            <a:off x="7236296" y="1988840"/>
            <a:ext cx="1512168" cy="91440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ector de seta reta 33"/>
          <p:cNvCxnSpPr>
            <a:stCxn id="25" idx="2"/>
          </p:cNvCxnSpPr>
          <p:nvPr/>
        </p:nvCxnSpPr>
        <p:spPr>
          <a:xfrm>
            <a:off x="7236296" y="2903240"/>
            <a:ext cx="756084" cy="941832"/>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ector reto 35"/>
          <p:cNvCxnSpPr>
            <a:stCxn id="25" idx="0"/>
            <a:endCxn id="24" idx="2"/>
          </p:cNvCxnSpPr>
          <p:nvPr/>
        </p:nvCxnSpPr>
        <p:spPr>
          <a:xfrm>
            <a:off x="7236296" y="1988840"/>
            <a:ext cx="0" cy="18562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Arco 39"/>
          <p:cNvSpPr/>
          <p:nvPr/>
        </p:nvSpPr>
        <p:spPr>
          <a:xfrm rot="18707858">
            <a:off x="6915333" y="2602523"/>
            <a:ext cx="914400" cy="914400"/>
          </a:xfrm>
          <a:prstGeom prst="arc">
            <a:avLst>
              <a:gd name="adj1" fmla="val 16007852"/>
              <a:gd name="adj2" fmla="val 180751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3" name="Arco 40"/>
          <p:cNvSpPr/>
          <p:nvPr/>
        </p:nvSpPr>
        <p:spPr>
          <a:xfrm rot="1276494">
            <a:off x="6640098" y="2602522"/>
            <a:ext cx="914400" cy="914400"/>
          </a:xfrm>
          <a:prstGeom prst="arc">
            <a:avLst>
              <a:gd name="adj1" fmla="val 16007852"/>
              <a:gd name="adj2" fmla="val 180751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4" name="Arco 41"/>
          <p:cNvSpPr/>
          <p:nvPr/>
        </p:nvSpPr>
        <p:spPr>
          <a:xfrm rot="8163193">
            <a:off x="6694634" y="2318647"/>
            <a:ext cx="914400" cy="914400"/>
          </a:xfrm>
          <a:prstGeom prst="arc">
            <a:avLst>
              <a:gd name="adj1" fmla="val 16784902"/>
              <a:gd name="adj2" fmla="val 1807513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8" name="Retângulo 45"/>
          <p:cNvSpPr/>
          <p:nvPr/>
        </p:nvSpPr>
        <p:spPr>
          <a:xfrm>
            <a:off x="6129532" y="3942147"/>
            <a:ext cx="229168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Nonpolarized</a:t>
            </a:r>
            <a:r>
              <a:rPr lang="pt-BR" dirty="0" smtClean="0"/>
              <a:t> Light</a:t>
            </a:r>
            <a:endParaRPr lang="pt-BR" dirty="0"/>
          </a:p>
        </p:txBody>
      </p:sp>
      <p:sp>
        <p:nvSpPr>
          <p:cNvPr id="39" name="Seta para a direita 46"/>
          <p:cNvSpPr/>
          <p:nvPr/>
        </p:nvSpPr>
        <p:spPr>
          <a:xfrm rot="5400000">
            <a:off x="7030770" y="4500204"/>
            <a:ext cx="489204" cy="484632"/>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40" name="Retângulo 47"/>
              <p:cNvSpPr/>
              <p:nvPr/>
            </p:nvSpPr>
            <p:spPr>
              <a:xfrm>
                <a:off x="6110668" y="5085693"/>
                <a:ext cx="2329408"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a:rPr>
                        <m:t>𝑅</m:t>
                      </m:r>
                      <m:r>
                        <a:rPr lang="pt-BR" b="0" i="1" smtClean="0">
                          <a:solidFill>
                            <a:schemeClr val="tx1"/>
                          </a:solidFill>
                          <a:latin typeface="Cambria Math"/>
                        </a:rPr>
                        <m:t>=</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a:rPr>
                            <m:t>1</m:t>
                          </m:r>
                        </m:num>
                        <m:den>
                          <m:r>
                            <a:rPr lang="pt-BR" b="0" i="1" smtClean="0">
                              <a:solidFill>
                                <a:schemeClr val="tx1"/>
                              </a:solidFill>
                              <a:latin typeface="Cambria Math"/>
                            </a:rPr>
                            <m:t>2</m:t>
                          </m:r>
                        </m:den>
                      </m:f>
                      <m:d>
                        <m:dPr>
                          <m:begChr m:val="["/>
                          <m:endChr m:val="]"/>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a:rPr>
                                <m:t>𝑅</m:t>
                              </m:r>
                            </m:e>
                            <m:sub>
                              <m:r>
                                <a:rPr lang="pt-BR" b="0" i="1" smtClean="0">
                                  <a:solidFill>
                                    <a:schemeClr val="tx1"/>
                                  </a:solidFill>
                                  <a:latin typeface="Cambria Math"/>
                                </a:rPr>
                                <m:t>𝑠</m:t>
                              </m:r>
                            </m:sub>
                          </m:sSub>
                          <m:r>
                            <a:rPr lang="pt-BR" b="0" i="1" smtClean="0">
                              <a:solidFill>
                                <a:schemeClr val="tx1"/>
                              </a:solidFill>
                              <a:latin typeface="Cambria Math"/>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a:rPr>
                                <m:t>𝑅</m:t>
                              </m:r>
                            </m:e>
                            <m:sub>
                              <m:r>
                                <a:rPr lang="pt-BR" b="0" i="1" smtClean="0">
                                  <a:solidFill>
                                    <a:schemeClr val="tx1"/>
                                  </a:solidFill>
                                  <a:latin typeface="Cambria Math"/>
                                </a:rPr>
                                <m:t>𝑝</m:t>
                              </m:r>
                            </m:sub>
                          </m:sSub>
                        </m:e>
                      </m:d>
                    </m:oMath>
                  </m:oMathPara>
                </a14:m>
                <a:endParaRPr lang="pt-BR" dirty="0">
                  <a:solidFill>
                    <a:schemeClr val="tx1"/>
                  </a:solidFill>
                </a:endParaRPr>
              </a:p>
            </p:txBody>
          </p:sp>
        </mc:Choice>
        <mc:Fallback xmlns="">
          <p:sp>
            <p:nvSpPr>
              <p:cNvPr id="48" name="Retângulo 47"/>
              <p:cNvSpPr>
                <a:spLocks noRot="1" noChangeAspect="1" noMove="1" noResize="1" noEditPoints="1" noAdjustHandles="1" noChangeArrowheads="1" noChangeShapeType="1" noTextEdit="1"/>
              </p:cNvSpPr>
              <p:nvPr/>
            </p:nvSpPr>
            <p:spPr>
              <a:xfrm>
                <a:off x="6110668" y="5085693"/>
                <a:ext cx="2329408" cy="914400"/>
              </a:xfrm>
              <a:prstGeom prst="rect">
                <a:avLst/>
              </a:prstGeom>
              <a:blipFill rotWithShape="1">
                <a:blip r:embed="rId11"/>
                <a:stretch>
                  <a:fillRect/>
                </a:stretch>
              </a:blipFill>
              <a:ln>
                <a:solidFill>
                  <a:schemeClr val="tx1"/>
                </a:solidFill>
              </a:ln>
            </p:spPr>
            <p:txBody>
              <a:bodyPr/>
              <a:lstStyle/>
              <a:p>
                <a:r>
                  <a:rPr lang="pt-BR">
                    <a:noFill/>
                  </a:rPr>
                  <a:t> </a:t>
                </a:r>
              </a:p>
            </p:txBody>
          </p:sp>
        </mc:Fallback>
      </mc:AlternateContent>
      <p:sp>
        <p:nvSpPr>
          <p:cNvPr id="41" name="Elipse 48"/>
          <p:cNvSpPr/>
          <p:nvPr/>
        </p:nvSpPr>
        <p:spPr>
          <a:xfrm>
            <a:off x="6300192" y="5324708"/>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de seta reta 50"/>
          <p:cNvCxnSpPr>
            <a:stCxn id="41" idx="0"/>
          </p:cNvCxnSpPr>
          <p:nvPr/>
        </p:nvCxnSpPr>
        <p:spPr>
          <a:xfrm flipH="1" flipV="1">
            <a:off x="6077475" y="4840076"/>
            <a:ext cx="451317" cy="484632"/>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CaixaDeTexto 52"/>
          <p:cNvSpPr txBox="1"/>
          <p:nvPr/>
        </p:nvSpPr>
        <p:spPr>
          <a:xfrm>
            <a:off x="5184228" y="4548484"/>
            <a:ext cx="1890607" cy="361744"/>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pt-BR" sz="1400" b="0" i="0" u="none" strike="noStrike" kern="1200" cap="none" spc="0" normalizeH="0" baseline="0" noProof="0" dirty="0" smtClean="0">
                <a:ln>
                  <a:noFill/>
                </a:ln>
                <a:effectLst/>
                <a:uLnTx/>
                <a:uFillTx/>
                <a:latin typeface="+mn-lt"/>
                <a:ea typeface="+mn-ea"/>
                <a:cs typeface="+mn-cs"/>
              </a:rPr>
              <a:t>Total </a:t>
            </a:r>
            <a:r>
              <a:rPr kumimoji="0" lang="pt-BR" sz="1400" b="0" i="0" u="none" strike="noStrike" kern="1200" cap="none" spc="0" normalizeH="0" baseline="0" noProof="0" dirty="0" err="1" smtClean="0">
                <a:ln>
                  <a:noFill/>
                </a:ln>
                <a:effectLst/>
                <a:uLnTx/>
                <a:uFillTx/>
                <a:latin typeface="+mn-lt"/>
                <a:ea typeface="+mn-ea"/>
                <a:cs typeface="+mn-cs"/>
              </a:rPr>
              <a:t>Reflectance</a:t>
            </a:r>
            <a:endParaRPr kumimoji="0" lang="pt-BR" sz="1400" b="0" i="0" u="none" strike="noStrike" kern="1200" cap="none" spc="0" normalizeH="0" baseline="0" noProof="0" dirty="0" smtClean="0">
              <a:ln>
                <a:noFill/>
              </a:ln>
              <a:effectLst/>
              <a:uLnTx/>
              <a:uFillTx/>
              <a:latin typeface="+mn-lt"/>
              <a:ea typeface="+mn-ea"/>
              <a:cs typeface="+mn-cs"/>
            </a:endParaRPr>
          </a:p>
        </p:txBody>
      </p:sp>
      <p:sp>
        <p:nvSpPr>
          <p:cNvPr id="44" name="Elipse 53"/>
          <p:cNvSpPr/>
          <p:nvPr/>
        </p:nvSpPr>
        <p:spPr>
          <a:xfrm>
            <a:off x="827584" y="2842874"/>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5" name="Conector de seta reta 54"/>
          <p:cNvCxnSpPr>
            <a:stCxn id="44" idx="0"/>
          </p:cNvCxnSpPr>
          <p:nvPr/>
        </p:nvCxnSpPr>
        <p:spPr>
          <a:xfrm flipH="1" flipV="1">
            <a:off x="604867" y="2125780"/>
            <a:ext cx="451317" cy="7170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CaixaDeTexto 55"/>
          <p:cNvSpPr txBox="1"/>
          <p:nvPr/>
        </p:nvSpPr>
        <p:spPr>
          <a:xfrm>
            <a:off x="121866" y="1803629"/>
            <a:ext cx="1353789" cy="664159"/>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pt-BR" sz="1400" b="0" i="0" u="none" strike="noStrike" kern="1200" cap="none" spc="0" normalizeH="0" baseline="0" noProof="0" dirty="0" smtClean="0">
                <a:ln>
                  <a:noFill/>
                </a:ln>
                <a:effectLst/>
                <a:uLnTx/>
                <a:uFillTx/>
                <a:latin typeface="+mn-lt"/>
                <a:ea typeface="+mn-ea"/>
                <a:cs typeface="+mn-cs"/>
              </a:rPr>
              <a:t>Perpendicular </a:t>
            </a:r>
            <a:r>
              <a:rPr kumimoji="0" lang="pt-BR" sz="1400" b="0" i="0" u="none" strike="noStrike" kern="1200" cap="none" spc="0" normalizeH="0" baseline="0" noProof="0" dirty="0" err="1" smtClean="0">
                <a:ln>
                  <a:noFill/>
                </a:ln>
                <a:effectLst/>
                <a:uLnTx/>
                <a:uFillTx/>
                <a:latin typeface="+mn-lt"/>
                <a:ea typeface="+mn-ea"/>
                <a:cs typeface="+mn-cs"/>
              </a:rPr>
              <a:t>Polarization</a:t>
            </a:r>
            <a:endParaRPr kumimoji="0" lang="pt-BR" sz="1400" b="0" i="0" u="none" strike="noStrike" kern="1200" cap="none" spc="0" normalizeH="0" baseline="0" noProof="0" dirty="0" smtClean="0">
              <a:ln>
                <a:noFill/>
              </a:ln>
              <a:effectLst/>
              <a:uLnTx/>
              <a:uFillTx/>
              <a:latin typeface="+mn-lt"/>
              <a:ea typeface="+mn-ea"/>
              <a:cs typeface="+mn-cs"/>
            </a:endParaRPr>
          </a:p>
        </p:txBody>
      </p:sp>
      <p:sp>
        <p:nvSpPr>
          <p:cNvPr id="47" name="Elipse 57"/>
          <p:cNvSpPr/>
          <p:nvPr/>
        </p:nvSpPr>
        <p:spPr>
          <a:xfrm>
            <a:off x="899592" y="4725144"/>
            <a:ext cx="4572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8" name="Conector de seta reta 58"/>
          <p:cNvCxnSpPr>
            <a:stCxn id="47" idx="4"/>
          </p:cNvCxnSpPr>
          <p:nvPr/>
        </p:nvCxnSpPr>
        <p:spPr>
          <a:xfrm>
            <a:off x="1128192" y="5182344"/>
            <a:ext cx="352387" cy="784371"/>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760132" y="2492896"/>
            <a:ext cx="432048" cy="432048"/>
          </a:xfrm>
          <a:prstGeom prst="rect">
            <a:avLst/>
          </a:prstGeom>
          <a:no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0" i="0" u="none" strike="noStrike" kern="1200" cap="none" spc="0" normalizeH="0" baseline="0" noProof="0" dirty="0" smtClean="0">
                <a:ln>
                  <a:noFill/>
                </a:ln>
                <a:effectLst/>
                <a:uLnTx/>
                <a:uFillTx/>
                <a:latin typeface="+mn-lt"/>
                <a:ea typeface="+mn-ea"/>
                <a:cs typeface="+mn-cs"/>
              </a:rPr>
              <a:t>n</a:t>
            </a:r>
            <a:r>
              <a:rPr kumimoji="0" lang="en-US" b="0" i="0" u="none" strike="noStrike" kern="1200" cap="none" spc="0" normalizeH="0" baseline="-25000" noProof="0" dirty="0" smtClean="0">
                <a:ln>
                  <a:noFill/>
                </a:ln>
                <a:effectLst/>
                <a:uLnTx/>
                <a:uFillTx/>
                <a:latin typeface="+mn-lt"/>
                <a:ea typeface="+mn-ea"/>
                <a:cs typeface="+mn-cs"/>
              </a:rPr>
              <a:t>1</a:t>
            </a:r>
          </a:p>
        </p:txBody>
      </p:sp>
      <p:sp>
        <p:nvSpPr>
          <p:cNvPr id="50" name="TextBox 49"/>
          <p:cNvSpPr txBox="1"/>
          <p:nvPr/>
        </p:nvSpPr>
        <p:spPr>
          <a:xfrm>
            <a:off x="5760132" y="2924944"/>
            <a:ext cx="432048" cy="432048"/>
          </a:xfrm>
          <a:prstGeom prst="rect">
            <a:avLst/>
          </a:prstGeom>
          <a:no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0" i="0" u="none" strike="noStrike" kern="1200" cap="none" spc="0" normalizeH="0" baseline="0" noProof="0" dirty="0" smtClean="0">
                <a:ln>
                  <a:noFill/>
                </a:ln>
                <a:effectLst/>
                <a:uLnTx/>
                <a:uFillTx/>
                <a:latin typeface="+mn-lt"/>
                <a:ea typeface="+mn-ea"/>
                <a:cs typeface="+mn-cs"/>
              </a:rPr>
              <a:t>n</a:t>
            </a:r>
            <a:r>
              <a:rPr kumimoji="0" lang="en-US" b="0" i="0" u="none" strike="noStrike" kern="1200" cap="none" spc="0" normalizeH="0" baseline="-25000" noProof="0" dirty="0" smtClean="0">
                <a:ln>
                  <a:noFill/>
                </a:ln>
                <a:effectLst/>
                <a:uLnTx/>
                <a:uFillTx/>
                <a:latin typeface="+mn-lt"/>
                <a:ea typeface="+mn-ea"/>
                <a:cs typeface="+mn-cs"/>
              </a:rPr>
              <a:t>2</a:t>
            </a:r>
          </a:p>
        </p:txBody>
      </p:sp>
      <p:sp>
        <p:nvSpPr>
          <p:cNvPr id="51" name="TextBox 50"/>
          <p:cNvSpPr txBox="1"/>
          <p:nvPr/>
        </p:nvSpPr>
        <p:spPr>
          <a:xfrm>
            <a:off x="6876256" y="2276872"/>
            <a:ext cx="432048" cy="432048"/>
          </a:xfrm>
          <a:prstGeom prst="rect">
            <a:avLst/>
          </a:prstGeom>
          <a:no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0" i="0" u="none" strike="noStrike" kern="1200" cap="none" spc="0" normalizeH="0" baseline="0" noProof="0" dirty="0" smtClean="0">
                <a:ln>
                  <a:noFill/>
                </a:ln>
                <a:effectLst/>
                <a:uLnTx/>
                <a:uFillTx/>
                <a:latin typeface="+mn-lt"/>
                <a:ea typeface="+mn-ea"/>
                <a:cs typeface="+mn-cs"/>
              </a:rPr>
              <a:t>θ</a:t>
            </a:r>
            <a:r>
              <a:rPr kumimoji="0" lang="en-US" b="0" i="0" u="none" strike="noStrike" kern="1200" cap="none" spc="0" normalizeH="0" baseline="-25000" noProof="0" dirty="0" smtClean="0">
                <a:ln>
                  <a:noFill/>
                </a:ln>
                <a:effectLst/>
                <a:uLnTx/>
                <a:uFillTx/>
                <a:latin typeface="+mn-lt"/>
                <a:ea typeface="+mn-ea"/>
                <a:cs typeface="+mn-cs"/>
              </a:rPr>
              <a:t>1</a:t>
            </a:r>
          </a:p>
        </p:txBody>
      </p:sp>
      <p:sp>
        <p:nvSpPr>
          <p:cNvPr id="52" name="CaixaDeTexto 55"/>
          <p:cNvSpPr txBox="1"/>
          <p:nvPr/>
        </p:nvSpPr>
        <p:spPr>
          <a:xfrm>
            <a:off x="1129979" y="5933193"/>
            <a:ext cx="1353789" cy="664159"/>
          </a:xfrm>
          <a:prstGeom prst="rect">
            <a:avLst/>
          </a:prstGeom>
          <a:noFill/>
        </p:spPr>
        <p:txBody>
          <a:bodyPr vert="horz" wrap="non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pt-BR" sz="1400" b="0" i="0" u="none" strike="noStrike" kern="1200" cap="none" spc="0" normalizeH="0" baseline="0" noProof="0" dirty="0" err="1" smtClean="0">
                <a:ln>
                  <a:noFill/>
                </a:ln>
                <a:effectLst/>
                <a:uLnTx/>
                <a:uFillTx/>
                <a:latin typeface="+mn-lt"/>
                <a:ea typeface="+mn-ea"/>
                <a:cs typeface="+mn-cs"/>
              </a:rPr>
              <a:t>Parallel</a:t>
            </a:r>
            <a:r>
              <a:rPr kumimoji="0" lang="pt-BR" sz="1400" b="0" i="0" u="none" strike="noStrike" kern="1200" cap="none" spc="0" normalizeH="0" baseline="0" noProof="0" dirty="0" smtClean="0">
                <a:ln>
                  <a:noFill/>
                </a:ln>
                <a:effectLst/>
                <a:uLnTx/>
                <a:uFillTx/>
                <a:latin typeface="+mn-lt"/>
                <a:ea typeface="+mn-ea"/>
                <a:cs typeface="+mn-cs"/>
              </a:rPr>
              <a:t> </a:t>
            </a:r>
            <a:r>
              <a:rPr kumimoji="0" lang="pt-BR" sz="1400" b="0" i="0" u="none" strike="noStrike" kern="1200" cap="none" spc="0" normalizeH="0" baseline="0" noProof="0" dirty="0" err="1" smtClean="0">
                <a:ln>
                  <a:noFill/>
                </a:ln>
                <a:effectLst/>
                <a:uLnTx/>
                <a:uFillTx/>
                <a:latin typeface="+mn-lt"/>
                <a:ea typeface="+mn-ea"/>
                <a:cs typeface="+mn-cs"/>
              </a:rPr>
              <a:t>Polarization</a:t>
            </a:r>
            <a:endParaRPr kumimoji="0" lang="pt-BR" sz="1400" b="0" i="0" u="none" strike="noStrike" kern="1200" cap="none" spc="0" normalizeH="0" baseline="0" noProof="0" dirty="0" smtClean="0">
              <a:ln>
                <a:noFill/>
              </a:ln>
              <a:effectLst/>
              <a:uLnTx/>
              <a:uFillTx/>
              <a:latin typeface="+mn-lt"/>
              <a:ea typeface="+mn-ea"/>
              <a:cs typeface="+mn-cs"/>
            </a:endParaRPr>
          </a:p>
        </p:txBody>
      </p:sp>
      <p:sp>
        <p:nvSpPr>
          <p:cNvPr id="53" name="TextBox 52"/>
          <p:cNvSpPr txBox="1"/>
          <p:nvPr/>
        </p:nvSpPr>
        <p:spPr>
          <a:xfrm>
            <a:off x="7236296" y="2276872"/>
            <a:ext cx="432048" cy="432048"/>
          </a:xfrm>
          <a:prstGeom prst="rect">
            <a:avLst/>
          </a:prstGeom>
          <a:no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0" i="0" u="none" strike="noStrike" kern="1200" cap="none" spc="0" normalizeH="0" baseline="0" noProof="0" dirty="0" err="1" smtClean="0">
                <a:ln>
                  <a:noFill/>
                </a:ln>
                <a:effectLst/>
                <a:uLnTx/>
                <a:uFillTx/>
                <a:latin typeface="+mn-lt"/>
                <a:ea typeface="+mn-ea"/>
                <a:cs typeface="+mn-cs"/>
              </a:rPr>
              <a:t>θ</a:t>
            </a:r>
            <a:r>
              <a:rPr lang="en-US" baseline="-25000" dirty="0"/>
              <a:t>1</a:t>
            </a:r>
            <a:endParaRPr kumimoji="0" lang="en-US" b="0" i="0" u="none" strike="noStrike" kern="1200" cap="none" spc="0" normalizeH="0" baseline="-25000" noProof="0" dirty="0" smtClean="0">
              <a:ln>
                <a:noFill/>
              </a:ln>
              <a:effectLst/>
              <a:uLnTx/>
              <a:uFillTx/>
              <a:latin typeface="+mn-lt"/>
              <a:ea typeface="+mn-ea"/>
              <a:cs typeface="+mn-cs"/>
            </a:endParaRPr>
          </a:p>
        </p:txBody>
      </p:sp>
      <p:sp>
        <p:nvSpPr>
          <p:cNvPr id="54" name="TextBox 53"/>
          <p:cNvSpPr txBox="1"/>
          <p:nvPr/>
        </p:nvSpPr>
        <p:spPr>
          <a:xfrm>
            <a:off x="7164288" y="3140968"/>
            <a:ext cx="432048" cy="432048"/>
          </a:xfrm>
          <a:prstGeom prst="rect">
            <a:avLst/>
          </a:prstGeom>
          <a:noFill/>
        </p:spPr>
        <p:txBody>
          <a:bodyPr vert="horz" wrap="square" lIns="91440" tIns="45720" rIns="91440" bIns="45720" rtlCol="0">
            <a:norm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b="0" i="0" u="none" strike="noStrike" kern="1200" cap="none" spc="0" normalizeH="0" baseline="0" noProof="0" dirty="0" err="1" smtClean="0">
                <a:ln>
                  <a:noFill/>
                </a:ln>
                <a:effectLst/>
                <a:uLnTx/>
                <a:uFillTx/>
                <a:latin typeface="+mn-lt"/>
                <a:ea typeface="+mn-ea"/>
                <a:cs typeface="+mn-cs"/>
              </a:rPr>
              <a:t>θ</a:t>
            </a:r>
            <a:r>
              <a:rPr lang="en-US" baseline="-25000" dirty="0" smtClean="0"/>
              <a:t>2</a:t>
            </a:r>
            <a:endParaRPr kumimoji="0" lang="en-US" b="0" i="0" u="none" strike="noStrike" kern="1200" cap="none" spc="0" normalizeH="0" baseline="-25000" noProof="0" dirty="0" smtClean="0">
              <a:ln>
                <a:noFill/>
              </a:ln>
              <a:effectLst/>
              <a:uLnTx/>
              <a:uFillTx/>
              <a:latin typeface="+mn-lt"/>
              <a:ea typeface="+mn-ea"/>
              <a:cs typeface="+mn-cs"/>
            </a:endParaRPr>
          </a:p>
        </p:txBody>
      </p:sp>
    </p:spTree>
    <p:extLst>
      <p:ext uri="{BB962C8B-B14F-4D97-AF65-F5344CB8AC3E}">
        <p14:creationId xmlns:p14="http://schemas.microsoft.com/office/powerpoint/2010/main" val="4203028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000"/>
                                        <p:tgtEl>
                                          <p:spTgt spid="2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22" presetClass="entr" presetSubtype="1" fill="hold" nodeType="withEffect">
                                  <p:stCondLst>
                                    <p:cond delay="150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par>
                                <p:cTn id="26" presetID="22" presetClass="entr" presetSubtype="4" fill="hold" nodeType="withEffect">
                                  <p:stCondLst>
                                    <p:cond delay="200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1" fill="hold" nodeType="withEffect">
                                  <p:stCondLst>
                                    <p:cond delay="200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par>
                                <p:cTn id="32" presetID="21" presetClass="entr" presetSubtype="1" fill="hold" grpId="0" nodeType="withEffect">
                                  <p:stCondLst>
                                    <p:cond delay="500"/>
                                  </p:stCondLst>
                                  <p:childTnLst>
                                    <p:set>
                                      <p:cBhvr>
                                        <p:cTn id="33" dur="1" fill="hold">
                                          <p:stCondLst>
                                            <p:cond delay="0"/>
                                          </p:stCondLst>
                                        </p:cTn>
                                        <p:tgtEl>
                                          <p:spTgt spid="44"/>
                                        </p:tgtEl>
                                        <p:attrNameLst>
                                          <p:attrName>style.visibility</p:attrName>
                                        </p:attrNameLst>
                                      </p:cBhvr>
                                      <p:to>
                                        <p:strVal val="visible"/>
                                      </p:to>
                                    </p:set>
                                    <p:animEffect transition="in" filter="wheel(1)">
                                      <p:cBhvr>
                                        <p:cTn id="34" dur="500"/>
                                        <p:tgtEl>
                                          <p:spTgt spid="44"/>
                                        </p:tgtEl>
                                      </p:cBhvr>
                                    </p:animEffect>
                                  </p:childTnLst>
                                </p:cTn>
                              </p:par>
                              <p:par>
                                <p:cTn id="35" presetID="22" presetClass="entr" presetSubtype="4" fill="hold"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21" presetClass="entr" presetSubtype="1" fill="hold" grpId="0" nodeType="withEffect">
                                  <p:stCondLst>
                                    <p:cond delay="500"/>
                                  </p:stCondLst>
                                  <p:childTnLst>
                                    <p:set>
                                      <p:cBhvr>
                                        <p:cTn id="45" dur="1" fill="hold">
                                          <p:stCondLst>
                                            <p:cond delay="0"/>
                                          </p:stCondLst>
                                        </p:cTn>
                                        <p:tgtEl>
                                          <p:spTgt spid="47"/>
                                        </p:tgtEl>
                                        <p:attrNameLst>
                                          <p:attrName>style.visibility</p:attrName>
                                        </p:attrNameLst>
                                      </p:cBhvr>
                                      <p:to>
                                        <p:strVal val="visible"/>
                                      </p:to>
                                    </p:set>
                                    <p:animEffect transition="in" filter="wheel(1)">
                                      <p:cBhvr>
                                        <p:cTn id="46" dur="500"/>
                                        <p:tgtEl>
                                          <p:spTgt spid="47"/>
                                        </p:tgtEl>
                                      </p:cBhvr>
                                    </p:animEffect>
                                  </p:childTnLst>
                                </p:cTn>
                              </p:par>
                              <p:par>
                                <p:cTn id="47" presetID="22" presetClass="entr" presetSubtype="1" fill="hold" nodeType="withEffect">
                                  <p:stCondLst>
                                    <p:cond delay="100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42"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arn(outHorizontal)">
                                      <p:cBhvr>
                                        <p:cTn id="54" dur="500"/>
                                        <p:tgtEl>
                                          <p:spTgt spid="29"/>
                                        </p:tgtEl>
                                      </p:cBhvr>
                                    </p:animEffect>
                                  </p:childTnLst>
                                </p:cTn>
                              </p:par>
                              <p:par>
                                <p:cTn id="55" presetID="22" presetClass="entr" presetSubtype="4" fill="hold" grpId="0" nodeType="withEffect">
                                  <p:stCondLst>
                                    <p:cond delay="500"/>
                                  </p:stCondLst>
                                  <p:childTnLst>
                                    <p:set>
                                      <p:cBhvr>
                                        <p:cTn id="56" dur="1" fill="hold">
                                          <p:stCondLst>
                                            <p:cond delay="0"/>
                                          </p:stCondLst>
                                        </p:cTn>
                                        <p:tgtEl>
                                          <p:spTgt spid="32"/>
                                        </p:tgtEl>
                                        <p:attrNameLst>
                                          <p:attrName>style.visibility</p:attrName>
                                        </p:attrNameLst>
                                      </p:cBhvr>
                                      <p:to>
                                        <p:strVal val="visible"/>
                                      </p:to>
                                    </p:set>
                                    <p:animEffect transition="in" filter="wipe(down)">
                                      <p:cBhvr>
                                        <p:cTn id="57" dur="500"/>
                                        <p:tgtEl>
                                          <p:spTgt spid="32"/>
                                        </p:tgtEl>
                                      </p:cBhvr>
                                    </p:animEffect>
                                  </p:childTnLst>
                                </p:cTn>
                              </p:par>
                              <p:par>
                                <p:cTn id="58" presetID="22" presetClass="entr" presetSubtype="4" fill="hold" grpId="0" nodeType="withEffect">
                                  <p:stCondLst>
                                    <p:cond delay="50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par>
                                <p:cTn id="61" presetID="22" presetClass="entr" presetSubtype="4" fill="hold" grpId="0" nodeType="withEffect">
                                  <p:stCondLst>
                                    <p:cond delay="500"/>
                                  </p:stCondLst>
                                  <p:childTnLst>
                                    <p:set>
                                      <p:cBhvr>
                                        <p:cTn id="62" dur="1" fill="hold">
                                          <p:stCondLst>
                                            <p:cond delay="0"/>
                                          </p:stCondLst>
                                        </p:cTn>
                                        <p:tgtEl>
                                          <p:spTgt spid="34"/>
                                        </p:tgtEl>
                                        <p:attrNameLst>
                                          <p:attrName>style.visibility</p:attrName>
                                        </p:attrNameLst>
                                      </p:cBhvr>
                                      <p:to>
                                        <p:strVal val="visible"/>
                                      </p:to>
                                    </p:set>
                                    <p:animEffect transition="in" filter="wipe(down)">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par>
                                <p:cTn id="84" presetID="10" presetClass="entr" presetSubtype="0" fill="hold" grpId="0" nodeType="withEffect">
                                  <p:stCondLst>
                                    <p:cond delay="50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par>
                                <p:cTn id="87" presetID="22" presetClass="entr" presetSubtype="4" fill="hold" grpId="0" nodeType="withEffect">
                                  <p:stCondLst>
                                    <p:cond delay="100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1" presetClass="entr" presetSubtype="1" fill="hold" grpId="0" nodeType="withEffect">
                                  <p:stCondLst>
                                    <p:cond delay="2000"/>
                                  </p:stCondLst>
                                  <p:childTnLst>
                                    <p:set>
                                      <p:cBhvr>
                                        <p:cTn id="91" dur="1" fill="hold">
                                          <p:stCondLst>
                                            <p:cond delay="0"/>
                                          </p:stCondLst>
                                        </p:cTn>
                                        <p:tgtEl>
                                          <p:spTgt spid="41"/>
                                        </p:tgtEl>
                                        <p:attrNameLst>
                                          <p:attrName>style.visibility</p:attrName>
                                        </p:attrNameLst>
                                      </p:cBhvr>
                                      <p:to>
                                        <p:strVal val="visible"/>
                                      </p:to>
                                    </p:set>
                                    <p:animEffect transition="in" filter="wheel(1)">
                                      <p:cBhvr>
                                        <p:cTn id="92" dur="500"/>
                                        <p:tgtEl>
                                          <p:spTgt spid="41"/>
                                        </p:tgtEl>
                                      </p:cBhvr>
                                    </p:animEffect>
                                  </p:childTnLst>
                                </p:cTn>
                              </p:par>
                              <p:par>
                                <p:cTn id="93" presetID="22" presetClass="entr" presetSubtype="4" fill="hold" nodeType="withEffect">
                                  <p:stCondLst>
                                    <p:cond delay="2500"/>
                                  </p:stCondLst>
                                  <p:childTnLst>
                                    <p:set>
                                      <p:cBhvr>
                                        <p:cTn id="94" dur="1" fill="hold">
                                          <p:stCondLst>
                                            <p:cond delay="0"/>
                                          </p:stCondLst>
                                        </p:cTn>
                                        <p:tgtEl>
                                          <p:spTgt spid="42"/>
                                        </p:tgtEl>
                                        <p:attrNameLst>
                                          <p:attrName>style.visibility</p:attrName>
                                        </p:attrNameLst>
                                      </p:cBhvr>
                                      <p:to>
                                        <p:strVal val="visible"/>
                                      </p:to>
                                    </p:set>
                                    <p:animEffect transition="in" filter="wipe(down)">
                                      <p:cBhvr>
                                        <p:cTn id="95" dur="500"/>
                                        <p:tgtEl>
                                          <p:spTgt spid="42"/>
                                        </p:tgtEl>
                                      </p:cBhvr>
                                    </p:animEffect>
                                  </p:childTnLst>
                                </p:cTn>
                              </p:par>
                              <p:par>
                                <p:cTn id="96" presetID="10" presetClass="entr" presetSubtype="0" fill="hold" grpId="0" nodeType="withEffect">
                                  <p:stCondLst>
                                    <p:cond delay="30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32" grpId="0" animBg="1"/>
      <p:bldP spid="33" grpId="0" animBg="1"/>
      <p:bldP spid="34" grpId="0" animBg="1"/>
      <p:bldP spid="38" grpId="0" animBg="1"/>
      <p:bldP spid="39" grpId="0" animBg="1"/>
      <p:bldP spid="40" grpId="0" animBg="1"/>
      <p:bldP spid="41" grpId="0" animBg="1"/>
      <p:bldP spid="43" grpId="0"/>
      <p:bldP spid="44" grpId="0" animBg="1"/>
      <p:bldP spid="46" grpId="0"/>
      <p:bldP spid="47" grpId="0" animBg="1"/>
      <p:bldP spid="3" grpId="0"/>
      <p:bldP spid="50" grpId="0"/>
      <p:bldP spid="51" grpId="0"/>
      <p:bldP spid="52" grpId="0"/>
      <p:bldP spid="5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3419872" y="3360440"/>
            <a:ext cx="3384376" cy="1440160"/>
          </a:xfrm>
          <a:prstGeom prst="roundRect">
            <a:avLst/>
          </a:prstGeom>
          <a:solidFill>
            <a:schemeClr val="accent1">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aphicFrame>
        <p:nvGraphicFramePr>
          <p:cNvPr id="20" name="Objeto 3"/>
          <p:cNvGraphicFramePr>
            <a:graphicFrameLocks noChangeAspect="1"/>
          </p:cNvGraphicFramePr>
          <p:nvPr>
            <p:extLst>
              <p:ext uri="{D42A27DB-BD31-4B8C-83A1-F6EECF244321}">
                <p14:modId xmlns:p14="http://schemas.microsoft.com/office/powerpoint/2010/main" val="1836788064"/>
              </p:ext>
            </p:extLst>
          </p:nvPr>
        </p:nvGraphicFramePr>
        <p:xfrm>
          <a:off x="3550268" y="3200400"/>
          <a:ext cx="3111500" cy="1600200"/>
        </p:xfrm>
        <a:graphic>
          <a:graphicData uri="http://schemas.openxmlformats.org/presentationml/2006/ole">
            <mc:AlternateContent xmlns:mc="http://schemas.openxmlformats.org/markup-compatibility/2006">
              <mc:Choice xmlns:v="urn:schemas-microsoft-com:vml" Requires="v">
                <p:oleObj spid="_x0000_s1111" name="Equação" r:id="rId3" imgW="888840" imgH="457200" progId="Equation.3">
                  <p:embed/>
                </p:oleObj>
              </mc:Choice>
              <mc:Fallback>
                <p:oleObj name="Equação" r:id="rId3" imgW="888840" imgH="457200" progId="Equation.3">
                  <p:embed/>
                  <p:pic>
                    <p:nvPicPr>
                      <p:cNvPr id="0" name=""/>
                      <p:cNvPicPr/>
                      <p:nvPr/>
                    </p:nvPicPr>
                    <p:blipFill>
                      <a:blip r:embed="rId4"/>
                      <a:stretch>
                        <a:fillRect/>
                      </a:stretch>
                    </p:blipFill>
                    <p:spPr>
                      <a:xfrm>
                        <a:off x="3550268" y="3200400"/>
                        <a:ext cx="3111500" cy="1600200"/>
                      </a:xfrm>
                      <a:prstGeom prst="rect">
                        <a:avLst/>
                      </a:prstGeom>
                    </p:spPr>
                  </p:pic>
                </p:oleObj>
              </mc:Fallback>
            </mc:AlternateContent>
          </a:graphicData>
        </a:graphic>
      </p:graphicFrame>
      <p:sp>
        <p:nvSpPr>
          <p:cNvPr id="21" name="Título 1"/>
          <p:cNvSpPr>
            <a:spLocks noGrp="1"/>
          </p:cNvSpPr>
          <p:nvPr>
            <p:ph type="title"/>
          </p:nvPr>
        </p:nvSpPr>
        <p:spPr>
          <a:xfrm>
            <a:off x="457200" y="1124744"/>
            <a:ext cx="8229600" cy="648072"/>
          </a:xfrm>
        </p:spPr>
        <p:txBody>
          <a:bodyPr/>
          <a:lstStyle/>
          <a:p>
            <a:r>
              <a:rPr lang="pt-BR" dirty="0" smtClean="0"/>
              <a:t>Qualitative Analysis: Material Reflection</a:t>
            </a:r>
            <a:endParaRPr lang="pt-BR" dirty="0"/>
          </a:p>
        </p:txBody>
      </p:sp>
      <p:sp>
        <p:nvSpPr>
          <p:cNvPr id="22" name="Rounded Rectangle 21"/>
          <p:cNvSpPr/>
          <p:nvPr/>
        </p:nvSpPr>
        <p:spPr>
          <a:xfrm>
            <a:off x="4060371" y="2187949"/>
            <a:ext cx="2373085"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Incident Medium´s Refraction Index</a:t>
            </a:r>
            <a:endParaRPr lang="en-US" dirty="0"/>
          </a:p>
        </p:txBody>
      </p:sp>
      <p:sp>
        <p:nvSpPr>
          <p:cNvPr id="23" name="Rounded Rectangle 22"/>
          <p:cNvSpPr/>
          <p:nvPr/>
        </p:nvSpPr>
        <p:spPr>
          <a:xfrm>
            <a:off x="4284747" y="5180758"/>
            <a:ext cx="2285999"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Origin Medium´s Refraction Index</a:t>
            </a:r>
            <a:endParaRPr lang="en-US" dirty="0"/>
          </a:p>
        </p:txBody>
      </p:sp>
      <p:sp>
        <p:nvSpPr>
          <p:cNvPr id="24" name="Rounded Rectangle 23"/>
          <p:cNvSpPr/>
          <p:nvPr/>
        </p:nvSpPr>
        <p:spPr>
          <a:xfrm>
            <a:off x="1149333" y="3501008"/>
            <a:ext cx="1715165" cy="57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Reflectance [%]</a:t>
            </a:r>
            <a:endParaRPr lang="en-US" dirty="0"/>
          </a:p>
        </p:txBody>
      </p:sp>
      <p:grpSp>
        <p:nvGrpSpPr>
          <p:cNvPr id="25" name="Group 24"/>
          <p:cNvGrpSpPr/>
          <p:nvPr/>
        </p:nvGrpSpPr>
        <p:grpSpPr>
          <a:xfrm rot="10800000">
            <a:off x="4572000" y="2743702"/>
            <a:ext cx="609600" cy="1336817"/>
            <a:chOff x="2895600" y="2915426"/>
            <a:chExt cx="838200" cy="1686477"/>
          </a:xfrm>
        </p:grpSpPr>
        <p:cxnSp>
          <p:nvCxnSpPr>
            <p:cNvPr id="26" name="Straight Arrow Connector 25"/>
            <p:cNvCxnSpPr/>
            <p:nvPr/>
          </p:nvCxnSpPr>
          <p:spPr>
            <a:xfrm rot="10800000" flipV="1">
              <a:off x="2895600" y="3379273"/>
              <a:ext cx="2727" cy="1222630"/>
            </a:xfrm>
            <a:prstGeom prst="straightConnector1">
              <a:avLst/>
            </a:prstGeom>
            <a:ln w="28575">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895600" y="2915426"/>
              <a:ext cx="838200" cy="870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p:cNvGrpSpPr/>
          <p:nvPr/>
        </p:nvGrpSpPr>
        <p:grpSpPr>
          <a:xfrm rot="5400000">
            <a:off x="3202175" y="3375165"/>
            <a:ext cx="543845" cy="1219200"/>
            <a:chOff x="2895600" y="2915426"/>
            <a:chExt cx="838200" cy="2278505"/>
          </a:xfrm>
        </p:grpSpPr>
        <p:cxnSp>
          <p:nvCxnSpPr>
            <p:cNvPr id="29" name="Straight Arrow Connector 28"/>
            <p:cNvCxnSpPr/>
            <p:nvPr/>
          </p:nvCxnSpPr>
          <p:spPr>
            <a:xfrm rot="16200000" flipH="1" flipV="1">
              <a:off x="1990999" y="4286601"/>
              <a:ext cx="1814658" cy="2"/>
            </a:xfrm>
            <a:prstGeom prst="straightConnector1">
              <a:avLst/>
            </a:prstGeom>
            <a:ln w="28575">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2895600" y="2915426"/>
              <a:ext cx="838200" cy="870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p:cNvGrpSpPr/>
          <p:nvPr/>
        </p:nvGrpSpPr>
        <p:grpSpPr>
          <a:xfrm>
            <a:off x="5565940" y="4077072"/>
            <a:ext cx="609600" cy="1113506"/>
            <a:chOff x="2895600" y="2915426"/>
            <a:chExt cx="838200" cy="1404756"/>
          </a:xfrm>
        </p:grpSpPr>
        <p:cxnSp>
          <p:nvCxnSpPr>
            <p:cNvPr id="32" name="Straight Arrow Connector 31"/>
            <p:cNvCxnSpPr/>
            <p:nvPr/>
          </p:nvCxnSpPr>
          <p:spPr>
            <a:xfrm flipH="1">
              <a:off x="2895600" y="3379274"/>
              <a:ext cx="2728" cy="940908"/>
            </a:xfrm>
            <a:prstGeom prst="straightConnector1">
              <a:avLst/>
            </a:prstGeom>
            <a:ln w="28575">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895600" y="2915426"/>
              <a:ext cx="838200" cy="8700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32561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Effect transition="in" filter="wipe(right)">
                                      <p:cBhvr>
                                        <p:cTn id="10" dur="500"/>
                                        <p:tgtEl>
                                          <p:spTgt spid="24"/>
                                        </p:tgtEl>
                                      </p:cBhvr>
                                    </p:animEffect>
                                  </p:childTnLst>
                                </p:cTn>
                              </p:par>
                              <p:par>
                                <p:cTn id="11" presetID="22" presetClass="entr" presetSubtype="4" fill="hold"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par>
                                <p:cTn id="14" presetID="22" presetClass="entr" presetSubtype="4" fill="hold" grpId="0" nodeType="withEffect">
                                  <p:stCondLst>
                                    <p:cond delay="150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1" fill="hold" nodeType="withEffect">
                                  <p:stCondLst>
                                    <p:cond delay="200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par>
                                <p:cTn id="20" presetID="22" presetClass="entr" presetSubtype="1" fill="hold" grpId="0" nodeType="withEffect">
                                  <p:stCondLst>
                                    <p:cond delay="250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860501" y="2913839"/>
            <a:ext cx="3586738" cy="322514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57179" y="2913839"/>
            <a:ext cx="812092" cy="820947"/>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69271" y="2913839"/>
            <a:ext cx="677519" cy="5863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63314" y="3461137"/>
            <a:ext cx="424603"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70169" y="3734786"/>
            <a:ext cx="677519" cy="5863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27189" y="3832518"/>
            <a:ext cx="560728" cy="38115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60501" y="4321177"/>
            <a:ext cx="812092" cy="820947"/>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870558" y="5112803"/>
            <a:ext cx="424603"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60501" y="5484183"/>
            <a:ext cx="667075"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54335" y="5777380"/>
            <a:ext cx="424603"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040744" y="3422044"/>
            <a:ext cx="812092" cy="820947"/>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566636" y="4213672"/>
            <a:ext cx="667075"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672593" y="4585052"/>
            <a:ext cx="424603"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73670" y="5083482"/>
            <a:ext cx="677519" cy="5863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585971" y="4912449"/>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943290" y="5298492"/>
            <a:ext cx="812092" cy="820947"/>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696762" y="5669873"/>
            <a:ext cx="246139" cy="200352"/>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778938" y="5933748"/>
            <a:ext cx="27225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970972">
            <a:off x="6013331" y="4886099"/>
            <a:ext cx="909607"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856669" y="4932522"/>
            <a:ext cx="318258" cy="27853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087917" y="5142124"/>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3926233">
            <a:off x="6150284" y="4409876"/>
            <a:ext cx="429233" cy="36737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5017" y="4203898"/>
            <a:ext cx="560728" cy="38115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635147" y="4614370"/>
            <a:ext cx="812092" cy="820947"/>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634759" y="5533049"/>
            <a:ext cx="677519" cy="5863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189209" y="5376677"/>
            <a:ext cx="246139" cy="285866"/>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8870535">
            <a:off x="6889664" y="5535640"/>
            <a:ext cx="1058144" cy="36737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418735" y="5870225"/>
            <a:ext cx="272251" cy="26876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653870" y="5770048"/>
            <a:ext cx="400229" cy="3493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823443" y="5435317"/>
            <a:ext cx="424603" cy="364049"/>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656092" y="5366903"/>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16412" y="5096025"/>
            <a:ext cx="560728" cy="38115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413178" y="4956433"/>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82874" y="4770743"/>
            <a:ext cx="667075"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534578" y="4585052"/>
            <a:ext cx="318258" cy="27853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38371" y="4484794"/>
            <a:ext cx="632125" cy="381154"/>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016799" y="4260094"/>
            <a:ext cx="318258" cy="27853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877672" y="4538629"/>
            <a:ext cx="260698" cy="227223"/>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4015024">
            <a:off x="6765702" y="3806979"/>
            <a:ext cx="566842" cy="377043"/>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2655720">
            <a:off x="6431172" y="3376105"/>
            <a:ext cx="727628" cy="192072"/>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437123" y="2923608"/>
            <a:ext cx="318258" cy="27853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624700" y="4231955"/>
            <a:ext cx="810648"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3926233">
            <a:off x="7208451" y="4030387"/>
            <a:ext cx="530429" cy="36737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204708" y="3734786"/>
            <a:ext cx="260698" cy="227223"/>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16412" y="3358519"/>
            <a:ext cx="667075"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471185" y="3666372"/>
            <a:ext cx="424603" cy="364049"/>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659706" y="4074403"/>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828891" y="3878942"/>
            <a:ext cx="424603" cy="364049"/>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225658" y="4084175"/>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3926233">
            <a:off x="8038876" y="3549835"/>
            <a:ext cx="429233" cy="36737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770496" y="3451364"/>
            <a:ext cx="318258" cy="27853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1023135">
            <a:off x="7587896" y="3248080"/>
            <a:ext cx="727628" cy="192072"/>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181929" y="3324312"/>
            <a:ext cx="260698" cy="227223"/>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3926233">
            <a:off x="6778113" y="3070949"/>
            <a:ext cx="429233" cy="367375"/>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708549" y="2913839"/>
            <a:ext cx="221581" cy="18569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168927" y="2960983"/>
            <a:ext cx="667075" cy="37138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836002" y="2923608"/>
            <a:ext cx="353207" cy="306631"/>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796877" y="2913839"/>
            <a:ext cx="3586738" cy="322514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93555" y="2913839"/>
            <a:ext cx="812092" cy="820947"/>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705647" y="2913839"/>
            <a:ext cx="677519" cy="5863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599690" y="3461137"/>
            <a:ext cx="424603"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06545" y="3734786"/>
            <a:ext cx="677519" cy="5863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463565" y="3832518"/>
            <a:ext cx="560728" cy="381154"/>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796877" y="4321177"/>
            <a:ext cx="812092" cy="820947"/>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06934" y="5112803"/>
            <a:ext cx="424603"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96877" y="5484183"/>
            <a:ext cx="667075"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290711" y="5777380"/>
            <a:ext cx="424603"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977120" y="3422044"/>
            <a:ext cx="812092" cy="820947"/>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503012" y="4213672"/>
            <a:ext cx="667075"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608969" y="4585052"/>
            <a:ext cx="424603"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310046" y="5083482"/>
            <a:ext cx="677519" cy="5863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522347" y="4912449"/>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879666" y="5298492"/>
            <a:ext cx="812092" cy="820947"/>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633138" y="5669873"/>
            <a:ext cx="246139" cy="200352"/>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715314" y="5933748"/>
            <a:ext cx="27225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1970972">
            <a:off x="1949707" y="4886099"/>
            <a:ext cx="909607"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793045" y="4932522"/>
            <a:ext cx="318258" cy="27853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024293" y="5142124"/>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rot="3926233">
            <a:off x="2086660" y="4409876"/>
            <a:ext cx="429233" cy="36737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411393" y="4203898"/>
            <a:ext cx="560728" cy="381154"/>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3571523" y="4614370"/>
            <a:ext cx="812092" cy="820947"/>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3571135" y="5533049"/>
            <a:ext cx="677519" cy="5863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125585" y="5376677"/>
            <a:ext cx="246139" cy="285866"/>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18870535">
            <a:off x="2826040" y="5535640"/>
            <a:ext cx="1058144" cy="36737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3355111" y="5870225"/>
            <a:ext cx="272251" cy="268764"/>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590246" y="5770048"/>
            <a:ext cx="400229" cy="3493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2759819" y="5435317"/>
            <a:ext cx="424603" cy="364049"/>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2592468" y="5366903"/>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2952788" y="5096025"/>
            <a:ext cx="560728" cy="381154"/>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49554" y="4956433"/>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619250" y="4770743"/>
            <a:ext cx="667075"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470954" y="4585052"/>
            <a:ext cx="318258" cy="27853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074747" y="4484794"/>
            <a:ext cx="632125" cy="381154"/>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2953175" y="4260094"/>
            <a:ext cx="318258" cy="27853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2814048" y="4538629"/>
            <a:ext cx="260698" cy="227223"/>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4015024">
            <a:off x="2702078" y="3806979"/>
            <a:ext cx="566842" cy="377043"/>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655720">
            <a:off x="2367548" y="3376105"/>
            <a:ext cx="727628" cy="192072"/>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373499" y="2923608"/>
            <a:ext cx="318258" cy="27853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561076" y="4231955"/>
            <a:ext cx="810648"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3926233">
            <a:off x="3144827" y="4030387"/>
            <a:ext cx="530429" cy="36737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141084" y="3734786"/>
            <a:ext cx="260698" cy="227223"/>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2952788" y="3358519"/>
            <a:ext cx="667075"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407561" y="3666372"/>
            <a:ext cx="424603" cy="364049"/>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596082" y="4074403"/>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765267" y="3878942"/>
            <a:ext cx="424603" cy="364049"/>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162034" y="4084175"/>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3926233">
            <a:off x="3975252" y="3549835"/>
            <a:ext cx="429233" cy="36737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3706872" y="3451364"/>
            <a:ext cx="318258" cy="27853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1023135">
            <a:off x="3524272" y="3248080"/>
            <a:ext cx="727628" cy="192072"/>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4118305" y="3324312"/>
            <a:ext cx="260698" cy="227223"/>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3926233">
            <a:off x="2714489" y="3070949"/>
            <a:ext cx="429233" cy="367375"/>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2644925" y="2913839"/>
            <a:ext cx="221581" cy="18569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105303" y="2960983"/>
            <a:ext cx="667075" cy="37138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772378" y="2923608"/>
            <a:ext cx="353207" cy="306631"/>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own Arrow 118"/>
          <p:cNvSpPr/>
          <p:nvPr/>
        </p:nvSpPr>
        <p:spPr>
          <a:xfrm rot="19866285">
            <a:off x="613223" y="1903088"/>
            <a:ext cx="1093694" cy="1101644"/>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Down Arrow 119"/>
          <p:cNvSpPr/>
          <p:nvPr/>
        </p:nvSpPr>
        <p:spPr>
          <a:xfrm rot="19866285">
            <a:off x="1465871" y="3080173"/>
            <a:ext cx="661455" cy="1189323"/>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Down Arrow 120"/>
          <p:cNvSpPr/>
          <p:nvPr/>
        </p:nvSpPr>
        <p:spPr>
          <a:xfrm rot="19866285">
            <a:off x="2126953" y="4382311"/>
            <a:ext cx="460237" cy="816098"/>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Down Arrow 121"/>
          <p:cNvSpPr/>
          <p:nvPr/>
        </p:nvSpPr>
        <p:spPr>
          <a:xfrm rot="19866285">
            <a:off x="2670264" y="5441762"/>
            <a:ext cx="339076" cy="484548"/>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own Arrow 122"/>
          <p:cNvSpPr/>
          <p:nvPr/>
        </p:nvSpPr>
        <p:spPr>
          <a:xfrm rot="12987552">
            <a:off x="3286534" y="1918764"/>
            <a:ext cx="810343" cy="850898"/>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own Arrow 123"/>
          <p:cNvSpPr/>
          <p:nvPr/>
        </p:nvSpPr>
        <p:spPr>
          <a:xfrm rot="12987552">
            <a:off x="2865112" y="4081210"/>
            <a:ext cx="399655" cy="648060"/>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Down Arrow 124"/>
          <p:cNvSpPr/>
          <p:nvPr/>
        </p:nvSpPr>
        <p:spPr>
          <a:xfrm rot="12987552">
            <a:off x="2360260" y="2997774"/>
            <a:ext cx="601013" cy="810134"/>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Down Arrow 125"/>
          <p:cNvSpPr/>
          <p:nvPr/>
        </p:nvSpPr>
        <p:spPr>
          <a:xfrm rot="12987552">
            <a:off x="3184740" y="5156104"/>
            <a:ext cx="164496" cy="459737"/>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p:cNvSpPr/>
          <p:nvPr/>
        </p:nvSpPr>
        <p:spPr>
          <a:xfrm rot="19866285">
            <a:off x="4693883" y="1903088"/>
            <a:ext cx="1093694" cy="1101644"/>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own Arrow 127"/>
          <p:cNvSpPr/>
          <p:nvPr/>
        </p:nvSpPr>
        <p:spPr>
          <a:xfrm rot="19866285">
            <a:off x="5462124" y="3086044"/>
            <a:ext cx="882999" cy="1167786"/>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Down Arrow 128"/>
          <p:cNvSpPr/>
          <p:nvPr/>
        </p:nvSpPr>
        <p:spPr>
          <a:xfrm rot="19866285">
            <a:off x="6159436" y="4318787"/>
            <a:ext cx="778643" cy="943275"/>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Down Arrow 129"/>
          <p:cNvSpPr/>
          <p:nvPr/>
        </p:nvSpPr>
        <p:spPr>
          <a:xfrm rot="19866285">
            <a:off x="6721800" y="5338435"/>
            <a:ext cx="617250" cy="733602"/>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Down Arrow 130"/>
          <p:cNvSpPr/>
          <p:nvPr/>
        </p:nvSpPr>
        <p:spPr>
          <a:xfrm rot="12974603">
            <a:off x="6532595" y="3187377"/>
            <a:ext cx="483059" cy="596839"/>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Down Arrow 131"/>
          <p:cNvSpPr/>
          <p:nvPr/>
        </p:nvSpPr>
        <p:spPr>
          <a:xfrm rot="13290963">
            <a:off x="7098148" y="4192601"/>
            <a:ext cx="303928" cy="450088"/>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Down Arrow 132"/>
          <p:cNvSpPr/>
          <p:nvPr/>
        </p:nvSpPr>
        <p:spPr>
          <a:xfrm rot="13129613">
            <a:off x="7472726" y="5183581"/>
            <a:ext cx="227191" cy="415776"/>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Down Arrow 133"/>
          <p:cNvSpPr/>
          <p:nvPr/>
        </p:nvSpPr>
        <p:spPr>
          <a:xfrm rot="12987552">
            <a:off x="7471248" y="2116513"/>
            <a:ext cx="472062" cy="684040"/>
          </a:xfrm>
          <a:prstGeom prst="downArrow">
            <a:avLst/>
          </a:prstGeom>
          <a:solidFill>
            <a:srgbClr val="FFC429"/>
          </a:solidFill>
          <a:ln>
            <a:solidFill>
              <a:srgbClr val="FFC4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34"/>
          <p:cNvSpPr/>
          <p:nvPr/>
        </p:nvSpPr>
        <p:spPr>
          <a:xfrm>
            <a:off x="1806862" y="2153733"/>
            <a:ext cx="1289868"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bg1"/>
                </a:solidFill>
              </a:rPr>
              <a:t>Dry Cloth</a:t>
            </a:r>
            <a:endParaRPr lang="en-US" dirty="0">
              <a:solidFill>
                <a:schemeClr val="bg1"/>
              </a:solidFill>
            </a:endParaRPr>
          </a:p>
        </p:txBody>
      </p:sp>
      <p:sp>
        <p:nvSpPr>
          <p:cNvPr id="136" name="Rounded Rectangle 135"/>
          <p:cNvSpPr/>
          <p:nvPr/>
        </p:nvSpPr>
        <p:spPr>
          <a:xfrm>
            <a:off x="5867629" y="2162980"/>
            <a:ext cx="1289868"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bg1"/>
                </a:solidFill>
              </a:rPr>
              <a:t>Wet Cloth</a:t>
            </a:r>
            <a:endParaRPr lang="en-US" dirty="0">
              <a:solidFill>
                <a:schemeClr val="bg1"/>
              </a:solidFill>
            </a:endParaRPr>
          </a:p>
        </p:txBody>
      </p:sp>
      <p:sp>
        <p:nvSpPr>
          <p:cNvPr id="137" name="Título 1"/>
          <p:cNvSpPr>
            <a:spLocks noGrp="1"/>
          </p:cNvSpPr>
          <p:nvPr>
            <p:ph type="title"/>
          </p:nvPr>
        </p:nvSpPr>
        <p:spPr>
          <a:xfrm>
            <a:off x="457200" y="1124744"/>
            <a:ext cx="8229600" cy="648072"/>
          </a:xfrm>
        </p:spPr>
        <p:txBody>
          <a:bodyPr/>
          <a:lstStyle/>
          <a:p>
            <a:r>
              <a:rPr lang="pt-BR" dirty="0" smtClean="0"/>
              <a:t>Qualitative Analysis: Material </a:t>
            </a:r>
            <a:r>
              <a:rPr lang="pt-BR" dirty="0" err="1" smtClean="0"/>
              <a:t>Reflection</a:t>
            </a:r>
            <a:endParaRPr lang="pt-BR" dirty="0"/>
          </a:p>
        </p:txBody>
      </p:sp>
    </p:spTree>
    <p:extLst>
      <p:ext uri="{BB962C8B-B14F-4D97-AF65-F5344CB8AC3E}">
        <p14:creationId xmlns:p14="http://schemas.microsoft.com/office/powerpoint/2010/main" val="332561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up)">
                                      <p:cBhvr>
                                        <p:cTn id="7" dur="500"/>
                                        <p:tgtEl>
                                          <p:spTgt spid="119"/>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20"/>
                                        </p:tgtEl>
                                        <p:attrNameLst>
                                          <p:attrName>style.visibility</p:attrName>
                                        </p:attrNameLst>
                                      </p:cBhvr>
                                      <p:to>
                                        <p:strVal val="visible"/>
                                      </p:to>
                                    </p:set>
                                    <p:animEffect transition="in" filter="wipe(up)">
                                      <p:cBhvr>
                                        <p:cTn id="10" dur="500"/>
                                        <p:tgtEl>
                                          <p:spTgt spid="120"/>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125"/>
                                        </p:tgtEl>
                                        <p:attrNameLst>
                                          <p:attrName>style.visibility</p:attrName>
                                        </p:attrNameLst>
                                      </p:cBhvr>
                                      <p:to>
                                        <p:strVal val="visible"/>
                                      </p:to>
                                    </p:set>
                                    <p:animEffect transition="in" filter="wipe(down)">
                                      <p:cBhvr>
                                        <p:cTn id="13" dur="500"/>
                                        <p:tgtEl>
                                          <p:spTgt spid="125"/>
                                        </p:tgtEl>
                                      </p:cBhvr>
                                    </p:animEffect>
                                  </p:childTnLst>
                                </p:cTn>
                              </p:par>
                              <p:par>
                                <p:cTn id="14" presetID="22" presetClass="entr" presetSubtype="1" fill="hold" grpId="0" nodeType="withEffect">
                                  <p:stCondLst>
                                    <p:cond delay="1000"/>
                                  </p:stCondLst>
                                  <p:childTnLst>
                                    <p:set>
                                      <p:cBhvr>
                                        <p:cTn id="15" dur="1" fill="hold">
                                          <p:stCondLst>
                                            <p:cond delay="0"/>
                                          </p:stCondLst>
                                        </p:cTn>
                                        <p:tgtEl>
                                          <p:spTgt spid="121"/>
                                        </p:tgtEl>
                                        <p:attrNameLst>
                                          <p:attrName>style.visibility</p:attrName>
                                        </p:attrNameLst>
                                      </p:cBhvr>
                                      <p:to>
                                        <p:strVal val="visible"/>
                                      </p:to>
                                    </p:set>
                                    <p:animEffect transition="in" filter="wipe(up)">
                                      <p:cBhvr>
                                        <p:cTn id="16" dur="500"/>
                                        <p:tgtEl>
                                          <p:spTgt spid="121"/>
                                        </p:tgtEl>
                                      </p:cBhvr>
                                    </p:animEffect>
                                  </p:childTnLst>
                                </p:cTn>
                              </p:par>
                              <p:par>
                                <p:cTn id="17" presetID="22" presetClass="entr" presetSubtype="1" fill="hold" grpId="0" nodeType="withEffect">
                                  <p:stCondLst>
                                    <p:cond delay="1500"/>
                                  </p:stCondLst>
                                  <p:childTnLst>
                                    <p:set>
                                      <p:cBhvr>
                                        <p:cTn id="18" dur="1" fill="hold">
                                          <p:stCondLst>
                                            <p:cond delay="0"/>
                                          </p:stCondLst>
                                        </p:cTn>
                                        <p:tgtEl>
                                          <p:spTgt spid="122"/>
                                        </p:tgtEl>
                                        <p:attrNameLst>
                                          <p:attrName>style.visibility</p:attrName>
                                        </p:attrNameLst>
                                      </p:cBhvr>
                                      <p:to>
                                        <p:strVal val="visible"/>
                                      </p:to>
                                    </p:set>
                                    <p:animEffect transition="in" filter="wipe(up)">
                                      <p:cBhvr>
                                        <p:cTn id="19" dur="500"/>
                                        <p:tgtEl>
                                          <p:spTgt spid="122"/>
                                        </p:tgtEl>
                                      </p:cBhvr>
                                    </p:animEffect>
                                  </p:childTnLst>
                                </p:cTn>
                              </p:par>
                              <p:par>
                                <p:cTn id="20" presetID="22" presetClass="entr" presetSubtype="4" fill="hold" grpId="0" nodeType="withEffect">
                                  <p:stCondLst>
                                    <p:cond delay="1500"/>
                                  </p:stCondLst>
                                  <p:childTnLst>
                                    <p:set>
                                      <p:cBhvr>
                                        <p:cTn id="21" dur="1" fill="hold">
                                          <p:stCondLst>
                                            <p:cond delay="0"/>
                                          </p:stCondLst>
                                        </p:cTn>
                                        <p:tgtEl>
                                          <p:spTgt spid="124"/>
                                        </p:tgtEl>
                                        <p:attrNameLst>
                                          <p:attrName>style.visibility</p:attrName>
                                        </p:attrNameLst>
                                      </p:cBhvr>
                                      <p:to>
                                        <p:strVal val="visible"/>
                                      </p:to>
                                    </p:set>
                                    <p:animEffect transition="in" filter="wipe(down)">
                                      <p:cBhvr>
                                        <p:cTn id="22" dur="500"/>
                                        <p:tgtEl>
                                          <p:spTgt spid="124"/>
                                        </p:tgtEl>
                                      </p:cBhvr>
                                    </p:animEffect>
                                  </p:childTnLst>
                                </p:cTn>
                              </p:par>
                              <p:par>
                                <p:cTn id="23" presetID="22" presetClass="entr" presetSubtype="4" fill="hold" grpId="0" nodeType="withEffect">
                                  <p:stCondLst>
                                    <p:cond delay="2000"/>
                                  </p:stCondLst>
                                  <p:childTnLst>
                                    <p:set>
                                      <p:cBhvr>
                                        <p:cTn id="24" dur="1" fill="hold">
                                          <p:stCondLst>
                                            <p:cond delay="0"/>
                                          </p:stCondLst>
                                        </p:cTn>
                                        <p:tgtEl>
                                          <p:spTgt spid="126"/>
                                        </p:tgtEl>
                                        <p:attrNameLst>
                                          <p:attrName>style.visibility</p:attrName>
                                        </p:attrNameLst>
                                      </p:cBhvr>
                                      <p:to>
                                        <p:strVal val="visible"/>
                                      </p:to>
                                    </p:set>
                                    <p:animEffect transition="in" filter="wipe(down)">
                                      <p:cBhvr>
                                        <p:cTn id="25" dur="500"/>
                                        <p:tgtEl>
                                          <p:spTgt spid="126"/>
                                        </p:tgtEl>
                                      </p:cBhvr>
                                    </p:animEffect>
                                  </p:childTnLst>
                                </p:cTn>
                              </p:par>
                              <p:par>
                                <p:cTn id="26" presetID="22" presetClass="entr" presetSubtype="4" fill="hold" grpId="0" nodeType="withEffect">
                                  <p:stCondLst>
                                    <p:cond delay="2250"/>
                                  </p:stCondLst>
                                  <p:childTnLst>
                                    <p:set>
                                      <p:cBhvr>
                                        <p:cTn id="27" dur="1" fill="hold">
                                          <p:stCondLst>
                                            <p:cond delay="0"/>
                                          </p:stCondLst>
                                        </p:cTn>
                                        <p:tgtEl>
                                          <p:spTgt spid="123"/>
                                        </p:tgtEl>
                                        <p:attrNameLst>
                                          <p:attrName>style.visibility</p:attrName>
                                        </p:attrNameLst>
                                      </p:cBhvr>
                                      <p:to>
                                        <p:strVal val="visible"/>
                                      </p:to>
                                    </p:set>
                                    <p:animEffect transition="in" filter="wipe(down)">
                                      <p:cBhvr>
                                        <p:cTn id="28" dur="500"/>
                                        <p:tgtEl>
                                          <p:spTgt spid="1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7"/>
                                        </p:tgtEl>
                                        <p:attrNameLst>
                                          <p:attrName>style.visibility</p:attrName>
                                        </p:attrNameLst>
                                      </p:cBhvr>
                                      <p:to>
                                        <p:strVal val="visible"/>
                                      </p:to>
                                    </p:set>
                                    <p:animEffect transition="in" filter="wipe(up)">
                                      <p:cBhvr>
                                        <p:cTn id="33" dur="500"/>
                                        <p:tgtEl>
                                          <p:spTgt spid="127"/>
                                        </p:tgtEl>
                                      </p:cBhvr>
                                    </p:animEffect>
                                  </p:childTnLst>
                                </p:cTn>
                              </p:par>
                              <p:par>
                                <p:cTn id="34" presetID="22" presetClass="entr" presetSubtype="1" fill="hold" grpId="0" nodeType="withEffect">
                                  <p:stCondLst>
                                    <p:cond delay="500"/>
                                  </p:stCondLst>
                                  <p:childTnLst>
                                    <p:set>
                                      <p:cBhvr>
                                        <p:cTn id="35" dur="1" fill="hold">
                                          <p:stCondLst>
                                            <p:cond delay="0"/>
                                          </p:stCondLst>
                                        </p:cTn>
                                        <p:tgtEl>
                                          <p:spTgt spid="128"/>
                                        </p:tgtEl>
                                        <p:attrNameLst>
                                          <p:attrName>style.visibility</p:attrName>
                                        </p:attrNameLst>
                                      </p:cBhvr>
                                      <p:to>
                                        <p:strVal val="visible"/>
                                      </p:to>
                                    </p:set>
                                    <p:animEffect transition="in" filter="wipe(up)">
                                      <p:cBhvr>
                                        <p:cTn id="36" dur="500"/>
                                        <p:tgtEl>
                                          <p:spTgt spid="128"/>
                                        </p:tgtEl>
                                      </p:cBhvr>
                                    </p:animEffect>
                                  </p:childTnLst>
                                </p:cTn>
                              </p:par>
                              <p:par>
                                <p:cTn id="37" presetID="22" presetClass="entr" presetSubtype="4" fill="hold" grpId="0" nodeType="withEffect">
                                  <p:stCondLst>
                                    <p:cond delay="1000"/>
                                  </p:stCondLst>
                                  <p:childTnLst>
                                    <p:set>
                                      <p:cBhvr>
                                        <p:cTn id="38" dur="1" fill="hold">
                                          <p:stCondLst>
                                            <p:cond delay="0"/>
                                          </p:stCondLst>
                                        </p:cTn>
                                        <p:tgtEl>
                                          <p:spTgt spid="131"/>
                                        </p:tgtEl>
                                        <p:attrNameLst>
                                          <p:attrName>style.visibility</p:attrName>
                                        </p:attrNameLst>
                                      </p:cBhvr>
                                      <p:to>
                                        <p:strVal val="visible"/>
                                      </p:to>
                                    </p:set>
                                    <p:animEffect transition="in" filter="wipe(down)">
                                      <p:cBhvr>
                                        <p:cTn id="39" dur="500"/>
                                        <p:tgtEl>
                                          <p:spTgt spid="131"/>
                                        </p:tgtEl>
                                      </p:cBhvr>
                                    </p:animEffect>
                                  </p:childTnLst>
                                </p:cTn>
                              </p:par>
                              <p:par>
                                <p:cTn id="40" presetID="22" presetClass="entr" presetSubtype="1" fill="hold" grpId="0" nodeType="withEffect">
                                  <p:stCondLst>
                                    <p:cond delay="1000"/>
                                  </p:stCondLst>
                                  <p:childTnLst>
                                    <p:set>
                                      <p:cBhvr>
                                        <p:cTn id="41" dur="1" fill="hold">
                                          <p:stCondLst>
                                            <p:cond delay="0"/>
                                          </p:stCondLst>
                                        </p:cTn>
                                        <p:tgtEl>
                                          <p:spTgt spid="129"/>
                                        </p:tgtEl>
                                        <p:attrNameLst>
                                          <p:attrName>style.visibility</p:attrName>
                                        </p:attrNameLst>
                                      </p:cBhvr>
                                      <p:to>
                                        <p:strVal val="visible"/>
                                      </p:to>
                                    </p:set>
                                    <p:animEffect transition="in" filter="wipe(up)">
                                      <p:cBhvr>
                                        <p:cTn id="42" dur="500"/>
                                        <p:tgtEl>
                                          <p:spTgt spid="129"/>
                                        </p:tgtEl>
                                      </p:cBhvr>
                                    </p:animEffect>
                                  </p:childTnLst>
                                </p:cTn>
                              </p:par>
                              <p:par>
                                <p:cTn id="43" presetID="22" presetClass="entr" presetSubtype="1" fill="hold" grpId="0" nodeType="withEffect">
                                  <p:stCondLst>
                                    <p:cond delay="2000"/>
                                  </p:stCondLst>
                                  <p:childTnLst>
                                    <p:set>
                                      <p:cBhvr>
                                        <p:cTn id="44" dur="1" fill="hold">
                                          <p:stCondLst>
                                            <p:cond delay="0"/>
                                          </p:stCondLst>
                                        </p:cTn>
                                        <p:tgtEl>
                                          <p:spTgt spid="130"/>
                                        </p:tgtEl>
                                        <p:attrNameLst>
                                          <p:attrName>style.visibility</p:attrName>
                                        </p:attrNameLst>
                                      </p:cBhvr>
                                      <p:to>
                                        <p:strVal val="visible"/>
                                      </p:to>
                                    </p:set>
                                    <p:animEffect transition="in" filter="wipe(up)">
                                      <p:cBhvr>
                                        <p:cTn id="45" dur="500"/>
                                        <p:tgtEl>
                                          <p:spTgt spid="130"/>
                                        </p:tgtEl>
                                      </p:cBhvr>
                                    </p:animEffect>
                                  </p:childTnLst>
                                </p:cTn>
                              </p:par>
                              <p:par>
                                <p:cTn id="46" presetID="22" presetClass="entr" presetSubtype="4" fill="hold" grpId="0" nodeType="withEffect">
                                  <p:stCondLst>
                                    <p:cond delay="1500"/>
                                  </p:stCondLst>
                                  <p:childTnLst>
                                    <p:set>
                                      <p:cBhvr>
                                        <p:cTn id="47" dur="1" fill="hold">
                                          <p:stCondLst>
                                            <p:cond delay="0"/>
                                          </p:stCondLst>
                                        </p:cTn>
                                        <p:tgtEl>
                                          <p:spTgt spid="132"/>
                                        </p:tgtEl>
                                        <p:attrNameLst>
                                          <p:attrName>style.visibility</p:attrName>
                                        </p:attrNameLst>
                                      </p:cBhvr>
                                      <p:to>
                                        <p:strVal val="visible"/>
                                      </p:to>
                                    </p:set>
                                    <p:animEffect transition="in" filter="wipe(down)">
                                      <p:cBhvr>
                                        <p:cTn id="48" dur="500"/>
                                        <p:tgtEl>
                                          <p:spTgt spid="132"/>
                                        </p:tgtEl>
                                      </p:cBhvr>
                                    </p:animEffect>
                                  </p:childTnLst>
                                </p:cTn>
                              </p:par>
                              <p:par>
                                <p:cTn id="49" presetID="22" presetClass="entr" presetSubtype="4" fill="hold" grpId="0" nodeType="withEffect">
                                  <p:stCondLst>
                                    <p:cond delay="2000"/>
                                  </p:stCondLst>
                                  <p:childTnLst>
                                    <p:set>
                                      <p:cBhvr>
                                        <p:cTn id="50" dur="1" fill="hold">
                                          <p:stCondLst>
                                            <p:cond delay="0"/>
                                          </p:stCondLst>
                                        </p:cTn>
                                        <p:tgtEl>
                                          <p:spTgt spid="133"/>
                                        </p:tgtEl>
                                        <p:attrNameLst>
                                          <p:attrName>style.visibility</p:attrName>
                                        </p:attrNameLst>
                                      </p:cBhvr>
                                      <p:to>
                                        <p:strVal val="visible"/>
                                      </p:to>
                                    </p:set>
                                    <p:animEffect transition="in" filter="wipe(down)">
                                      <p:cBhvr>
                                        <p:cTn id="51" dur="500"/>
                                        <p:tgtEl>
                                          <p:spTgt spid="133"/>
                                        </p:tgtEl>
                                      </p:cBhvr>
                                    </p:animEffect>
                                  </p:childTnLst>
                                </p:cTn>
                              </p:par>
                              <p:par>
                                <p:cTn id="52" presetID="22" presetClass="entr" presetSubtype="4" fill="hold" grpId="0" nodeType="withEffect">
                                  <p:stCondLst>
                                    <p:cond delay="2250"/>
                                  </p:stCondLst>
                                  <p:childTnLst>
                                    <p:set>
                                      <p:cBhvr>
                                        <p:cTn id="53" dur="1" fill="hold">
                                          <p:stCondLst>
                                            <p:cond delay="0"/>
                                          </p:stCondLst>
                                        </p:cTn>
                                        <p:tgtEl>
                                          <p:spTgt spid="134"/>
                                        </p:tgtEl>
                                        <p:attrNameLst>
                                          <p:attrName>style.visibility</p:attrName>
                                        </p:attrNameLst>
                                      </p:cBhvr>
                                      <p:to>
                                        <p:strVal val="visible"/>
                                      </p:to>
                                    </p:set>
                                    <p:animEffect transition="in" filter="wipe(down)">
                                      <p:cBhvr>
                                        <p:cTn id="54"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ítulo 1"/>
          <p:cNvSpPr>
            <a:spLocks noGrp="1"/>
          </p:cNvSpPr>
          <p:nvPr>
            <p:ph type="title"/>
          </p:nvPr>
        </p:nvSpPr>
        <p:spPr>
          <a:xfrm>
            <a:off x="457200" y="1124744"/>
            <a:ext cx="8229600" cy="648072"/>
          </a:xfrm>
        </p:spPr>
        <p:txBody>
          <a:bodyPr/>
          <a:lstStyle/>
          <a:p>
            <a:r>
              <a:rPr lang="pt-BR" dirty="0" smtClean="0"/>
              <a:t>QuantitativeAnalysis: Surface Reflection</a:t>
            </a:r>
            <a:endParaRPr lang="pt-BR" dirty="0"/>
          </a:p>
        </p:txBody>
      </p:sp>
      <p:grpSp>
        <p:nvGrpSpPr>
          <p:cNvPr id="40" name="Group 39"/>
          <p:cNvGrpSpPr/>
          <p:nvPr/>
        </p:nvGrpSpPr>
        <p:grpSpPr>
          <a:xfrm>
            <a:off x="4211960" y="1844824"/>
            <a:ext cx="4608512" cy="1080120"/>
            <a:chOff x="4211960" y="1844824"/>
            <a:chExt cx="4608512" cy="1080120"/>
          </a:xfrm>
        </p:grpSpPr>
        <p:sp>
          <p:nvSpPr>
            <p:cNvPr id="41" name="Rectangle 40"/>
            <p:cNvSpPr/>
            <p:nvPr/>
          </p:nvSpPr>
          <p:spPr>
            <a:xfrm>
              <a:off x="4211960" y="1844824"/>
              <a:ext cx="4608512" cy="1080120"/>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2" name="Object 41"/>
            <p:cNvGraphicFramePr>
              <a:graphicFrameLocks noChangeAspect="1"/>
            </p:cNvGraphicFramePr>
            <p:nvPr>
              <p:extLst>
                <p:ext uri="{D42A27DB-BD31-4B8C-83A1-F6EECF244321}">
                  <p14:modId xmlns:p14="http://schemas.microsoft.com/office/powerpoint/2010/main" val="4010575366"/>
                </p:ext>
              </p:extLst>
            </p:nvPr>
          </p:nvGraphicFramePr>
          <p:xfrm>
            <a:off x="4653556" y="1916832"/>
            <a:ext cx="3725321" cy="330324"/>
          </p:xfrm>
          <a:graphic>
            <a:graphicData uri="http://schemas.openxmlformats.org/presentationml/2006/ole">
              <mc:AlternateContent xmlns:mc="http://schemas.openxmlformats.org/markup-compatibility/2006">
                <mc:Choice xmlns:v="urn:schemas-microsoft-com:vml" Requires="v">
                  <p:oleObj spid="_x0000_s2448" name="Equation" r:id="rId3" imgW="2578100" imgH="228600" progId="Equation.3">
                    <p:embed/>
                  </p:oleObj>
                </mc:Choice>
                <mc:Fallback>
                  <p:oleObj name="Equation" r:id="rId3" imgW="2578100" imgH="228600" progId="Equation.3">
                    <p:embed/>
                    <p:pic>
                      <p:nvPicPr>
                        <p:cNvPr id="0" name=""/>
                        <p:cNvPicPr/>
                        <p:nvPr/>
                      </p:nvPicPr>
                      <p:blipFill>
                        <a:blip r:embed="rId4"/>
                        <a:stretch>
                          <a:fillRect/>
                        </a:stretch>
                      </p:blipFill>
                      <p:spPr>
                        <a:xfrm>
                          <a:off x="4653556" y="1916832"/>
                          <a:ext cx="3725321" cy="330324"/>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3885026006"/>
                </p:ext>
              </p:extLst>
            </p:nvPr>
          </p:nvGraphicFramePr>
          <p:xfrm>
            <a:off x="5774060" y="2230512"/>
            <a:ext cx="1484313" cy="623888"/>
          </p:xfrm>
          <a:graphic>
            <a:graphicData uri="http://schemas.openxmlformats.org/presentationml/2006/ole">
              <mc:AlternateContent xmlns:mc="http://schemas.openxmlformats.org/markup-compatibility/2006">
                <mc:Choice xmlns:v="urn:schemas-microsoft-com:vml" Requires="v">
                  <p:oleObj spid="_x0000_s2449" name="Equation" r:id="rId5" imgW="1028700" imgH="431800" progId="Equation.3">
                    <p:embed/>
                  </p:oleObj>
                </mc:Choice>
                <mc:Fallback>
                  <p:oleObj name="Equation" r:id="rId5" imgW="1028700" imgH="431800" progId="Equation.3">
                    <p:embed/>
                    <p:pic>
                      <p:nvPicPr>
                        <p:cNvPr id="0" name=""/>
                        <p:cNvPicPr/>
                        <p:nvPr/>
                      </p:nvPicPr>
                      <p:blipFill>
                        <a:blip r:embed="rId6"/>
                        <a:stretch>
                          <a:fillRect/>
                        </a:stretch>
                      </p:blipFill>
                      <p:spPr>
                        <a:xfrm>
                          <a:off x="5774060" y="2230512"/>
                          <a:ext cx="1484313" cy="623888"/>
                        </a:xfrm>
                        <a:prstGeom prst="rect">
                          <a:avLst/>
                        </a:prstGeom>
                      </p:spPr>
                    </p:pic>
                  </p:oleObj>
                </mc:Fallback>
              </mc:AlternateContent>
            </a:graphicData>
          </a:graphic>
        </p:graphicFrame>
      </p:grpSp>
      <p:sp>
        <p:nvSpPr>
          <p:cNvPr id="45" name="TextBox 44"/>
          <p:cNvSpPr txBox="1"/>
          <p:nvPr/>
        </p:nvSpPr>
        <p:spPr>
          <a:xfrm>
            <a:off x="4355976" y="1844824"/>
            <a:ext cx="4322004" cy="369332"/>
          </a:xfrm>
          <a:prstGeom prst="rect">
            <a:avLst/>
          </a:prstGeom>
          <a:noFill/>
        </p:spPr>
        <p:txBody>
          <a:bodyPr wrap="square" rtlCol="0">
            <a:spAutoFit/>
          </a:bodyPr>
          <a:lstStyle/>
          <a:p>
            <a:pPr algn="ctr"/>
            <a:r>
              <a:rPr lang="pt-BR" b="1" cap="all" dirty="0" err="1" smtClean="0">
                <a:ln w="9000" cmpd="sng">
                  <a:noFill/>
                  <a:prstDash val="solid"/>
                </a:ln>
                <a:solidFill>
                  <a:srgbClr val="000000"/>
                </a:solidFill>
                <a:effectLst/>
              </a:rPr>
              <a:t>Lambert’s</a:t>
            </a:r>
            <a:r>
              <a:rPr lang="pt-BR" b="1" cap="all" dirty="0" smtClean="0">
                <a:ln w="9000" cmpd="sng">
                  <a:noFill/>
                  <a:prstDash val="solid"/>
                </a:ln>
                <a:solidFill>
                  <a:srgbClr val="000000"/>
                </a:solidFill>
                <a:effectLst/>
              </a:rPr>
              <a:t>  </a:t>
            </a:r>
            <a:r>
              <a:rPr lang="pt-BR" b="1" cap="all" dirty="0" err="1">
                <a:ln w="9000" cmpd="sng">
                  <a:noFill/>
                  <a:prstDash val="solid"/>
                </a:ln>
                <a:solidFill>
                  <a:srgbClr val="000000"/>
                </a:solidFill>
                <a:effectLst/>
              </a:rPr>
              <a:t>R</a:t>
            </a:r>
            <a:r>
              <a:rPr lang="pt-BR" b="1" cap="all" dirty="0" err="1" smtClean="0">
                <a:ln w="9000" cmpd="sng">
                  <a:noFill/>
                  <a:prstDash val="solid"/>
                </a:ln>
                <a:solidFill>
                  <a:srgbClr val="000000"/>
                </a:solidFill>
                <a:effectLst/>
              </a:rPr>
              <a:t>eflection</a:t>
            </a:r>
            <a:r>
              <a:rPr lang="pt-BR" b="1" cap="all" dirty="0" smtClean="0">
                <a:ln w="9000" cmpd="sng">
                  <a:noFill/>
                  <a:prstDash val="solid"/>
                </a:ln>
                <a:solidFill>
                  <a:srgbClr val="000000"/>
                </a:solidFill>
                <a:effectLst/>
              </a:rPr>
              <a:t> Law</a:t>
            </a:r>
            <a:endParaRPr lang="en-US" b="1" cap="all" dirty="0">
              <a:ln w="9000" cmpd="sng">
                <a:noFill/>
                <a:prstDash val="solid"/>
              </a:ln>
              <a:solidFill>
                <a:srgbClr val="000000"/>
              </a:solidFill>
              <a:effectLst/>
            </a:endParaRPr>
          </a:p>
        </p:txBody>
      </p:sp>
      <p:grpSp>
        <p:nvGrpSpPr>
          <p:cNvPr id="48" name="Group 47"/>
          <p:cNvGrpSpPr/>
          <p:nvPr/>
        </p:nvGrpSpPr>
        <p:grpSpPr>
          <a:xfrm>
            <a:off x="4211960" y="2276872"/>
            <a:ext cx="4608512" cy="1368152"/>
            <a:chOff x="4211960" y="1844824"/>
            <a:chExt cx="4608512" cy="1368152"/>
          </a:xfrm>
        </p:grpSpPr>
        <p:sp>
          <p:nvSpPr>
            <p:cNvPr id="49" name="Rectangle 48"/>
            <p:cNvSpPr/>
            <p:nvPr/>
          </p:nvSpPr>
          <p:spPr>
            <a:xfrm>
              <a:off x="4211960" y="1844824"/>
              <a:ext cx="4608512" cy="1368152"/>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1" name="Object 50"/>
            <p:cNvGraphicFramePr>
              <a:graphicFrameLocks noChangeAspect="1"/>
            </p:cNvGraphicFramePr>
            <p:nvPr>
              <p:extLst>
                <p:ext uri="{D42A27DB-BD31-4B8C-83A1-F6EECF244321}">
                  <p14:modId xmlns:p14="http://schemas.microsoft.com/office/powerpoint/2010/main" val="1958978682"/>
                </p:ext>
              </p:extLst>
            </p:nvPr>
          </p:nvGraphicFramePr>
          <p:xfrm>
            <a:off x="4581525" y="1916758"/>
            <a:ext cx="3870325" cy="1230312"/>
          </p:xfrm>
          <a:graphic>
            <a:graphicData uri="http://schemas.openxmlformats.org/presentationml/2006/ole">
              <mc:AlternateContent xmlns:mc="http://schemas.openxmlformats.org/markup-compatibility/2006">
                <mc:Choice xmlns:v="urn:schemas-microsoft-com:vml" Requires="v">
                  <p:oleObj spid="_x0000_s2450" name="Equation" r:id="rId7" imgW="2768600" imgH="876300" progId="Equation.3">
                    <p:embed/>
                  </p:oleObj>
                </mc:Choice>
                <mc:Fallback>
                  <p:oleObj name="Equation" r:id="rId7" imgW="2768600" imgH="876300" progId="Equation.3">
                    <p:embed/>
                    <p:pic>
                      <p:nvPicPr>
                        <p:cNvPr id="0" name=""/>
                        <p:cNvPicPr/>
                        <p:nvPr/>
                      </p:nvPicPr>
                      <p:blipFill>
                        <a:blip r:embed="rId8"/>
                        <a:stretch>
                          <a:fillRect/>
                        </a:stretch>
                      </p:blipFill>
                      <p:spPr>
                        <a:xfrm>
                          <a:off x="4581525" y="1916758"/>
                          <a:ext cx="3870325" cy="1230312"/>
                        </a:xfrm>
                        <a:prstGeom prst="rect">
                          <a:avLst/>
                        </a:prstGeom>
                      </p:spPr>
                    </p:pic>
                  </p:oleObj>
                </mc:Fallback>
              </mc:AlternateContent>
            </a:graphicData>
          </a:graphic>
        </p:graphicFrame>
      </p:grpSp>
      <p:grpSp>
        <p:nvGrpSpPr>
          <p:cNvPr id="52" name="Group 51"/>
          <p:cNvGrpSpPr/>
          <p:nvPr/>
        </p:nvGrpSpPr>
        <p:grpSpPr>
          <a:xfrm>
            <a:off x="5796132" y="3717032"/>
            <a:ext cx="1656183" cy="792088"/>
            <a:chOff x="5813815" y="1772816"/>
            <a:chExt cx="1737515" cy="792088"/>
          </a:xfrm>
        </p:grpSpPr>
        <p:sp>
          <p:nvSpPr>
            <p:cNvPr id="53" name="Rectangle 52"/>
            <p:cNvSpPr/>
            <p:nvPr/>
          </p:nvSpPr>
          <p:spPr>
            <a:xfrm>
              <a:off x="5813815" y="1772816"/>
              <a:ext cx="1737515" cy="792088"/>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4" name="Object 53"/>
            <p:cNvGraphicFramePr>
              <a:graphicFrameLocks noChangeAspect="1"/>
            </p:cNvGraphicFramePr>
            <p:nvPr>
              <p:extLst>
                <p:ext uri="{D42A27DB-BD31-4B8C-83A1-F6EECF244321}">
                  <p14:modId xmlns:p14="http://schemas.microsoft.com/office/powerpoint/2010/main" val="1193684130"/>
                </p:ext>
              </p:extLst>
            </p:nvPr>
          </p:nvGraphicFramePr>
          <p:xfrm>
            <a:off x="6040452" y="1844824"/>
            <a:ext cx="1271539" cy="648270"/>
          </p:xfrm>
          <a:graphic>
            <a:graphicData uri="http://schemas.openxmlformats.org/presentationml/2006/ole">
              <mc:AlternateContent xmlns:mc="http://schemas.openxmlformats.org/markup-compatibility/2006">
                <mc:Choice xmlns:v="urn:schemas-microsoft-com:vml" Requires="v">
                  <p:oleObj spid="_x0000_s2451" name="Equation" r:id="rId9" imgW="927100" imgH="469900" progId="Equation.3">
                    <p:embed/>
                  </p:oleObj>
                </mc:Choice>
                <mc:Fallback>
                  <p:oleObj name="Equation" r:id="rId9" imgW="927100" imgH="469900" progId="Equation.3">
                    <p:embed/>
                    <p:pic>
                      <p:nvPicPr>
                        <p:cNvPr id="0" name=""/>
                        <p:cNvPicPr/>
                        <p:nvPr/>
                      </p:nvPicPr>
                      <p:blipFill>
                        <a:blip r:embed="rId10"/>
                        <a:stretch>
                          <a:fillRect/>
                        </a:stretch>
                      </p:blipFill>
                      <p:spPr>
                        <a:xfrm>
                          <a:off x="6040452" y="1844824"/>
                          <a:ext cx="1271539" cy="648270"/>
                        </a:xfrm>
                        <a:prstGeom prst="rect">
                          <a:avLst/>
                        </a:prstGeom>
                      </p:spPr>
                    </p:pic>
                  </p:oleObj>
                </mc:Fallback>
              </mc:AlternateContent>
            </a:graphicData>
          </a:graphic>
        </p:graphicFrame>
      </p:grpSp>
      <p:grpSp>
        <p:nvGrpSpPr>
          <p:cNvPr id="55" name="Group 54"/>
          <p:cNvGrpSpPr/>
          <p:nvPr/>
        </p:nvGrpSpPr>
        <p:grpSpPr>
          <a:xfrm>
            <a:off x="4211960" y="4585426"/>
            <a:ext cx="4608513" cy="1291846"/>
            <a:chOff x="4151843" y="1705106"/>
            <a:chExt cx="4834828" cy="1291846"/>
          </a:xfrm>
        </p:grpSpPr>
        <p:sp>
          <p:nvSpPr>
            <p:cNvPr id="56" name="Rectangle 55"/>
            <p:cNvSpPr/>
            <p:nvPr/>
          </p:nvSpPr>
          <p:spPr>
            <a:xfrm>
              <a:off x="4151843" y="1705106"/>
              <a:ext cx="4834828" cy="1291846"/>
            </a:xfrm>
            <a:prstGeom prst="rect">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7" name="Object 56"/>
            <p:cNvGraphicFramePr>
              <a:graphicFrameLocks noChangeAspect="1"/>
            </p:cNvGraphicFramePr>
            <p:nvPr>
              <p:extLst>
                <p:ext uri="{D42A27DB-BD31-4B8C-83A1-F6EECF244321}">
                  <p14:modId xmlns:p14="http://schemas.microsoft.com/office/powerpoint/2010/main" val="3765243198"/>
                </p:ext>
              </p:extLst>
            </p:nvPr>
          </p:nvGraphicFramePr>
          <p:xfrm>
            <a:off x="5017544" y="1733302"/>
            <a:ext cx="3016146" cy="1263650"/>
          </p:xfrm>
          <a:graphic>
            <a:graphicData uri="http://schemas.openxmlformats.org/presentationml/2006/ole">
              <mc:AlternateContent xmlns:mc="http://schemas.openxmlformats.org/markup-compatibility/2006">
                <mc:Choice xmlns:v="urn:schemas-microsoft-com:vml" Requires="v">
                  <p:oleObj spid="_x0000_s2452" name="Equation" r:id="rId11" imgW="2197100" imgH="914400" progId="Equation.3">
                    <p:embed/>
                  </p:oleObj>
                </mc:Choice>
                <mc:Fallback>
                  <p:oleObj name="Equation" r:id="rId11" imgW="2197100" imgH="914400" progId="Equation.3">
                    <p:embed/>
                    <p:pic>
                      <p:nvPicPr>
                        <p:cNvPr id="0" name=""/>
                        <p:cNvPicPr/>
                        <p:nvPr/>
                      </p:nvPicPr>
                      <p:blipFill>
                        <a:blip r:embed="rId12"/>
                        <a:stretch>
                          <a:fillRect/>
                        </a:stretch>
                      </p:blipFill>
                      <p:spPr>
                        <a:xfrm>
                          <a:off x="5017544" y="1733302"/>
                          <a:ext cx="3016146" cy="1263650"/>
                        </a:xfrm>
                        <a:prstGeom prst="rect">
                          <a:avLst/>
                        </a:prstGeom>
                      </p:spPr>
                    </p:pic>
                  </p:oleObj>
                </mc:Fallback>
              </mc:AlternateContent>
            </a:graphicData>
          </a:graphic>
        </p:graphicFrame>
      </p:grpSp>
      <p:grpSp>
        <p:nvGrpSpPr>
          <p:cNvPr id="60" name="Group 59"/>
          <p:cNvGrpSpPr/>
          <p:nvPr/>
        </p:nvGrpSpPr>
        <p:grpSpPr>
          <a:xfrm>
            <a:off x="323528" y="2501493"/>
            <a:ext cx="3176690" cy="2871723"/>
            <a:chOff x="323528" y="2501493"/>
            <a:chExt cx="3176690" cy="2871723"/>
          </a:xfrm>
        </p:grpSpPr>
        <p:sp>
          <p:nvSpPr>
            <p:cNvPr id="61" name="Rectangle 60"/>
            <p:cNvSpPr/>
            <p:nvPr/>
          </p:nvSpPr>
          <p:spPr>
            <a:xfrm>
              <a:off x="323528" y="3797637"/>
              <a:ext cx="3176690" cy="1575579"/>
            </a:xfrm>
            <a:prstGeom prst="rect">
              <a:avLst/>
            </a:prstGeom>
            <a:solidFill>
              <a:schemeClr val="bg1">
                <a:lumMod val="8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323528" y="2501493"/>
              <a:ext cx="3168352" cy="12953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23528" y="4869160"/>
              <a:ext cx="288032" cy="22892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11560" y="5098079"/>
              <a:ext cx="144016" cy="9601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55576" y="5194090"/>
              <a:ext cx="432048" cy="48005"/>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1187624" y="5098079"/>
              <a:ext cx="504056" cy="14401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1691680" y="5098079"/>
              <a:ext cx="216024" cy="9601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1907704" y="5098080"/>
              <a:ext cx="360040" cy="9601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267744" y="5098079"/>
              <a:ext cx="216024" cy="144016"/>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483768" y="5146085"/>
              <a:ext cx="216024" cy="9601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99792" y="5146084"/>
              <a:ext cx="792088" cy="72008"/>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3528" y="3797637"/>
              <a:ext cx="3168352"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395536" y="2717517"/>
              <a:ext cx="720080" cy="1080120"/>
            </a:xfrm>
            <a:prstGeom prst="straightConnector1">
              <a:avLst/>
            </a:prstGeom>
            <a:ln w="38100" cmpd="sng">
              <a:solidFill>
                <a:srgbClr val="FFC429"/>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1115616" y="2717517"/>
              <a:ext cx="576064" cy="1080120"/>
            </a:xfrm>
            <a:prstGeom prst="straightConnector1">
              <a:avLst/>
            </a:prstGeom>
            <a:ln>
              <a:solidFill>
                <a:srgbClr val="FFC429"/>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1115616" y="3797637"/>
              <a:ext cx="432048" cy="1332144"/>
            </a:xfrm>
            <a:prstGeom prst="straightConnector1">
              <a:avLst/>
            </a:prstGeom>
            <a:ln w="28575" cmpd="sng">
              <a:solidFill>
                <a:srgbClr val="FFC429"/>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rot="4352096">
              <a:off x="801768" y="4256093"/>
              <a:ext cx="661719" cy="360040"/>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1" i="0" u="none" strike="noStrike" kern="1200" cap="none" spc="0" normalizeH="0" baseline="0" noProof="0" dirty="0" smtClean="0">
                  <a:ln>
                    <a:noFill/>
                  </a:ln>
                  <a:effectLst/>
                  <a:uLnTx/>
                  <a:uFillTx/>
                  <a:latin typeface="+mn-lt"/>
                  <a:ea typeface="+mn-ea"/>
                  <a:cs typeface="+mn-cs"/>
                </a:rPr>
                <a:t>1- R</a:t>
              </a:r>
              <a:r>
                <a:rPr lang="en-US" sz="1200" b="1" baseline="-25000" dirty="0"/>
                <a:t>l</a:t>
              </a:r>
              <a:endParaRPr kumimoji="0" lang="en-US" sz="1200" b="1" i="0" u="none" strike="noStrike" kern="1200" cap="none" spc="0" normalizeH="0" baseline="-25000" noProof="0" dirty="0" smtClean="0">
                <a:ln>
                  <a:noFill/>
                </a:ln>
                <a:effectLst/>
                <a:uLnTx/>
                <a:uFillTx/>
                <a:latin typeface="+mn-lt"/>
                <a:ea typeface="+mn-ea"/>
                <a:cs typeface="+mn-cs"/>
              </a:endParaRPr>
            </a:p>
          </p:txBody>
        </p:sp>
        <p:cxnSp>
          <p:nvCxnSpPr>
            <p:cNvPr id="82" name="Straight Arrow Connector 81"/>
            <p:cNvCxnSpPr/>
            <p:nvPr/>
          </p:nvCxnSpPr>
          <p:spPr>
            <a:xfrm flipH="1">
              <a:off x="1547664" y="3797637"/>
              <a:ext cx="1080120" cy="1332144"/>
            </a:xfrm>
            <a:prstGeom prst="straightConnector1">
              <a:avLst/>
            </a:prstGeom>
            <a:ln w="19050" cmpd="sng">
              <a:solidFill>
                <a:srgbClr val="FFC429"/>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rot="18575332">
              <a:off x="1597727" y="4147959"/>
              <a:ext cx="894314" cy="360040"/>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1" i="0" u="none" strike="noStrike" kern="1200" cap="none" spc="0" normalizeH="0" baseline="0" noProof="0" dirty="0" smtClean="0">
                  <a:ln>
                    <a:noFill/>
                  </a:ln>
                  <a:effectLst/>
                  <a:uLnTx/>
                  <a:uFillTx/>
                  <a:latin typeface="+mn-lt"/>
                  <a:ea typeface="+mn-ea"/>
                  <a:cs typeface="+mn-cs"/>
                </a:rPr>
                <a:t>1- R</a:t>
              </a:r>
              <a:r>
                <a:rPr lang="en-US" sz="1200" b="1" baseline="-25000" dirty="0"/>
                <a:t>l</a:t>
              </a:r>
              <a:r>
                <a:rPr kumimoji="0" lang="en-US" sz="1200" b="1" i="0" u="none" strike="noStrike" kern="1200" cap="none" spc="0" normalizeH="0" noProof="0" dirty="0" smtClean="0">
                  <a:ln>
                    <a:noFill/>
                  </a:ln>
                  <a:effectLst/>
                  <a:uLnTx/>
                  <a:uFillTx/>
                  <a:latin typeface="+mn-lt"/>
                  <a:ea typeface="+mn-ea"/>
                  <a:cs typeface="+mn-cs"/>
                </a:rPr>
                <a:t>(1-a)</a:t>
              </a:r>
              <a:endParaRPr kumimoji="0" lang="en-US" sz="1200" b="1" i="0" u="none" strike="noStrike" kern="1200" cap="none" spc="0" normalizeH="0" baseline="-25000" noProof="0" dirty="0" smtClean="0">
                <a:ln>
                  <a:noFill/>
                </a:ln>
                <a:effectLst/>
                <a:uLnTx/>
                <a:uFillTx/>
                <a:latin typeface="+mn-lt"/>
                <a:ea typeface="+mn-ea"/>
                <a:cs typeface="+mn-cs"/>
              </a:endParaRPr>
            </a:p>
          </p:txBody>
        </p:sp>
        <p:cxnSp>
          <p:nvCxnSpPr>
            <p:cNvPr id="84" name="Straight Arrow Connector 83"/>
            <p:cNvCxnSpPr/>
            <p:nvPr/>
          </p:nvCxnSpPr>
          <p:spPr>
            <a:xfrm flipH="1">
              <a:off x="2627784" y="3725629"/>
              <a:ext cx="864096" cy="72008"/>
            </a:xfrm>
            <a:prstGeom prst="straightConnector1">
              <a:avLst/>
            </a:prstGeom>
            <a:ln w="19050" cmpd="sng">
              <a:solidFill>
                <a:srgbClr val="FFC429"/>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27784" y="3797637"/>
              <a:ext cx="720080" cy="648072"/>
            </a:xfrm>
            <a:prstGeom prst="straightConnector1">
              <a:avLst/>
            </a:prstGeom>
            <a:ln w="12700" cmpd="sng">
              <a:solidFill>
                <a:srgbClr val="FFC429"/>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rot="2518873">
              <a:off x="2404223" y="4084917"/>
              <a:ext cx="997122" cy="360040"/>
            </a:xfrm>
            <a:prstGeom prst="rect">
              <a:avLst/>
            </a:prstGeom>
            <a:noFill/>
          </p:spPr>
          <p:txBody>
            <a:bodyPr vert="horz" wrap="square" lIns="91440" tIns="45720" rIns="91440" bIns="45720" rtlCol="0">
              <a:noAutofit/>
            </a:bodyPr>
            <a:lstStyle/>
            <a:p>
              <a:pPr marL="0" marR="0" indent="0" algn="l" defTabSz="914400" rtl="0" eaLnBrk="1" fontAlgn="auto" latinLnBrk="0" hangingPunct="1">
                <a:lnSpc>
                  <a:spcPct val="100000"/>
                </a:lnSpc>
                <a:spcBef>
                  <a:spcPct val="20000"/>
                </a:spcBef>
                <a:spcAft>
                  <a:spcPts val="0"/>
                </a:spcAft>
                <a:buClrTx/>
                <a:buSzTx/>
                <a:buFont typeface="Arial" pitchFamily="34" charset="0"/>
                <a:buNone/>
                <a:tabLst/>
              </a:pPr>
              <a:r>
                <a:rPr kumimoji="0" lang="en-US" sz="1200" b="1" i="0" u="none" strike="noStrike" kern="1200" cap="none" spc="0" normalizeH="0" baseline="0" noProof="0" dirty="0" smtClean="0">
                  <a:ln>
                    <a:noFill/>
                  </a:ln>
                  <a:effectLst/>
                  <a:uLnTx/>
                  <a:uFillTx/>
                  <a:latin typeface="+mn-lt"/>
                  <a:ea typeface="+mn-ea"/>
                  <a:cs typeface="+mn-cs"/>
                </a:rPr>
                <a:t>1- R</a:t>
              </a:r>
              <a:r>
                <a:rPr lang="en-US" sz="1200" b="1" baseline="-25000" dirty="0"/>
                <a:t>l</a:t>
              </a:r>
              <a:r>
                <a:rPr kumimoji="0" lang="en-US" sz="1200" b="1" i="0" u="none" strike="noStrike" kern="1200" cap="none" spc="0" normalizeH="0" noProof="0" dirty="0" smtClean="0">
                  <a:ln>
                    <a:noFill/>
                  </a:ln>
                  <a:effectLst/>
                  <a:uLnTx/>
                  <a:uFillTx/>
                  <a:latin typeface="+mn-lt"/>
                  <a:ea typeface="+mn-ea"/>
                  <a:cs typeface="+mn-cs"/>
                </a:rPr>
                <a:t>(1-a)p</a:t>
              </a:r>
              <a:endParaRPr kumimoji="0" lang="en-US" sz="1200" b="1" i="0" u="none" strike="noStrike" kern="1200" cap="none" spc="0" normalizeH="0" baseline="-25000" noProof="0" dirty="0" smtClean="0">
                <a:ln>
                  <a:noFill/>
                </a:ln>
                <a:effectLst/>
                <a:uLnTx/>
                <a:uFillTx/>
                <a:latin typeface="+mn-lt"/>
                <a:ea typeface="+mn-ea"/>
                <a:cs typeface="+mn-cs"/>
              </a:endParaRPr>
            </a:p>
          </p:txBody>
        </p:sp>
      </p:grpSp>
    </p:spTree>
    <p:extLst>
      <p:ext uri="{BB962C8B-B14F-4D97-AF65-F5344CB8AC3E}">
        <p14:creationId xmlns:p14="http://schemas.microsoft.com/office/powerpoint/2010/main" val="332561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5"/>
                                        </p:tgtEl>
                                      </p:cBhvr>
                                    </p:animEffect>
                                    <p:set>
                                      <p:cBhvr>
                                        <p:cTn id="21" dur="1" fill="hold">
                                          <p:stCondLst>
                                            <p:cond delay="499"/>
                                          </p:stCondLst>
                                        </p:cTn>
                                        <p:tgtEl>
                                          <p:spTgt spid="45"/>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theme/theme1.xml><?xml version="1.0" encoding="utf-8"?>
<a:theme xmlns:a="http://schemas.openxmlformats.org/drawingml/2006/main" name="Team Brazil 2011">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YPT">
      <a:majorFont>
        <a:latin typeface="Book Antiqua"/>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2">
            <a:lumMod val="90000"/>
          </a:schemeClr>
        </a:solidFill>
      </a:spPr>
      <a:bodyPr vert="horz" lIns="91440" tIns="45720" rIns="91440" bIns="45720" rtlCol="0">
        <a:normAutofit/>
      </a:bodyPr>
      <a:lstStyle>
        <a:defPPr marL="0" marR="0" indent="0" algn="l" defTabSz="914400" rtl="0" eaLnBrk="1" fontAlgn="auto" latinLnBrk="0" hangingPunct="1">
          <a:lnSpc>
            <a:spcPct val="100000"/>
          </a:lnSpc>
          <a:spcBef>
            <a:spcPct val="20000"/>
          </a:spcBef>
          <a:spcAft>
            <a:spcPts val="0"/>
          </a:spcAft>
          <a:buClrTx/>
          <a:buSzTx/>
          <a:buFont typeface="Arial" pitchFamily="34" charset="0"/>
          <a:buNone/>
          <a:tabLst/>
          <a:defRPr kumimoji="0" sz="2800" b="0" i="0" u="none" strike="noStrike" kern="1200" cap="none" spc="0" normalizeH="0" baseline="0" noProof="0" dirty="0" err="1" smtClean="0">
            <a:ln>
              <a:noFill/>
            </a:ln>
            <a:solidFill>
              <a:schemeClr val="tx1">
                <a:tint val="75000"/>
              </a:schemeClr>
            </a:solidFill>
            <a:effectLst/>
            <a:uLnTx/>
            <a:uFillTx/>
            <a:latin typeface="+mn-lt"/>
            <a:ea typeface="+mn-ea"/>
            <a:cs typeface="+mn-cs"/>
          </a:defRPr>
        </a:defPPr>
      </a:lstStyle>
    </a:tx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21830</TotalTime>
  <Words>914</Words>
  <Application>Microsoft Office PowerPoint</Application>
  <PresentationFormat>On-screen Show (4:3)</PresentationFormat>
  <Paragraphs>296</Paragraphs>
  <Slides>38</Slides>
  <Notes>2</Notes>
  <HiddenSlides>0</HiddenSlides>
  <MMClips>2</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Arial</vt:lpstr>
      <vt:lpstr>Book Antiqua</vt:lpstr>
      <vt:lpstr>Calibri</vt:lpstr>
      <vt:lpstr>Cambria</vt:lpstr>
      <vt:lpstr>Cambria Math</vt:lpstr>
      <vt:lpstr>Eras Light ITC</vt:lpstr>
      <vt:lpstr>Team Brazil 2011</vt:lpstr>
      <vt:lpstr>Equação</vt:lpstr>
      <vt:lpstr>Equation</vt:lpstr>
      <vt:lpstr>Problem 16 – Wet and Dark</vt:lpstr>
      <vt:lpstr>PowerPoint Presentation</vt:lpstr>
      <vt:lpstr>PowerPoint Presentation</vt:lpstr>
      <vt:lpstr>PowerPoint Presentation</vt:lpstr>
      <vt:lpstr>Qualitative Analysis: Surface Reflection</vt:lpstr>
      <vt:lpstr>Quantitative Analysis: Fresnels Equations</vt:lpstr>
      <vt:lpstr>Qualitative Analysis: Material Reflection</vt:lpstr>
      <vt:lpstr>Qualitative Analysis: Material Reflection</vt:lpstr>
      <vt:lpstr>QuantitativeAnalysis: Surface Reflection</vt:lpstr>
      <vt:lpstr>PowerPoint Presentation</vt:lpstr>
      <vt:lpstr>Prediction of Relevant Parameters</vt:lpstr>
      <vt:lpstr>Light-Dependent Resistor</vt:lpstr>
      <vt:lpstr>Materials</vt:lpstr>
      <vt:lpstr>Procedures</vt:lpstr>
      <vt:lpstr>Experiment 2</vt:lpstr>
      <vt:lpstr>Photos</vt:lpstr>
      <vt:lpstr>Photos</vt:lpstr>
      <vt:lpstr>Data Analysis</vt:lpstr>
      <vt:lpstr>PowerPoint Presentation</vt:lpstr>
      <vt:lpstr>Data Analysis</vt:lpstr>
      <vt:lpstr>Data Analysis</vt:lpstr>
      <vt:lpstr>Data Analysis</vt:lpstr>
      <vt:lpstr>Data Analysis</vt:lpstr>
      <vt:lpstr>Data Analysis</vt:lpstr>
      <vt:lpstr>Data Analysis</vt:lpstr>
      <vt:lpstr>Data Analysis</vt:lpstr>
      <vt:lpstr>Data Analysis</vt:lpstr>
      <vt:lpstr>Summary: Theoretical Introduction</vt:lpstr>
      <vt:lpstr>Summary: Experiments</vt:lpstr>
      <vt:lpstr>Conclusion</vt:lpstr>
      <vt:lpstr>Bibliografy</vt:lpstr>
      <vt:lpstr>PowerPoint Presentation</vt:lpstr>
      <vt:lpstr>Appendix 1: S Polarized Light</vt:lpstr>
      <vt:lpstr>Appendix 2: P Polarized Light</vt:lpstr>
      <vt:lpstr>Appendix 3: Incidence Angle</vt:lpstr>
      <vt:lpstr>Appendix 4: Light Source Comparison</vt:lpstr>
      <vt:lpstr>Appendix 5: Wet, Transparent, White Cloths</vt:lpstr>
      <vt:lpstr>Appendix 5: Brewster´s Angle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05 Car</dc:title>
  <dc:creator>Barbara</dc:creator>
  <cp:lastModifiedBy>Felipe</cp:lastModifiedBy>
  <cp:revision>404</cp:revision>
  <dcterms:created xsi:type="dcterms:W3CDTF">2011-07-07T18:32:21Z</dcterms:created>
  <dcterms:modified xsi:type="dcterms:W3CDTF">2015-06-23T21:19:19Z</dcterms:modified>
</cp:coreProperties>
</file>